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3" r:id="rId2"/>
    <p:sldId id="278" r:id="rId3"/>
    <p:sldId id="316" r:id="rId4"/>
    <p:sldId id="322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ECB"/>
    <a:srgbClr val="407ADA"/>
    <a:srgbClr val="000000"/>
    <a:srgbClr val="4375BF"/>
    <a:srgbClr val="AA4A23"/>
    <a:srgbClr val="D68E6B"/>
    <a:srgbClr val="3562AD"/>
    <a:srgbClr val="4E80C1"/>
    <a:srgbClr val="3161A5"/>
    <a:srgbClr val="447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9E68-500C-C744-88EC-AE00056CA7CF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270DF-D6C8-F44C-9307-BFB03E5563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5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-web-accroche-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92" y="276947"/>
            <a:ext cx="3431808" cy="119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428061"/>
            <a:ext cx="9144000" cy="1791206"/>
          </a:xfrm>
          <a:prstGeom prst="rect">
            <a:avLst/>
          </a:prstGeom>
          <a:solidFill>
            <a:srgbClr val="4375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0" i="0" cap="none" spc="0" dirty="0">
              <a:ln>
                <a:noFill/>
              </a:ln>
              <a:solidFill>
                <a:schemeClr val="bg1"/>
              </a:solidFill>
              <a:effectLst/>
              <a:latin typeface="Avenir Roman"/>
              <a:cs typeface="Avenir Roman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90854" y="5689476"/>
            <a:ext cx="425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161A5"/>
                </a:solidFill>
              </a:rPr>
              <a:t>raphael.faudou@samares-engineering.com</a:t>
            </a:r>
            <a:endParaRPr lang="fr-FR" dirty="0">
              <a:solidFill>
                <a:srgbClr val="3161A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87446" y="5424111"/>
            <a:ext cx="169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562AD"/>
                </a:solidFill>
              </a:rPr>
              <a:t>Raphaël Faudou</a:t>
            </a:r>
            <a:endParaRPr lang="fr-FR" dirty="0">
              <a:solidFill>
                <a:srgbClr val="3562AD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378215"/>
            <a:ext cx="8074918" cy="11071"/>
          </a:xfrm>
          <a:prstGeom prst="line">
            <a:avLst/>
          </a:prstGeom>
          <a:ln>
            <a:solidFill>
              <a:srgbClr val="AA4A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ailes3-orange-web-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58" y="6102615"/>
            <a:ext cx="796307" cy="5733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71756" y="2679705"/>
            <a:ext cx="7522914" cy="796378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  <a:latin typeface="Avenir Heavy"/>
                <a:cs typeface="Avenir Heavy"/>
              </a:defRPr>
            </a:lvl1pPr>
            <a:lvl2pPr marL="4572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2pPr>
            <a:lvl3pPr marL="9144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3pPr>
            <a:lvl4pPr marL="13716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4pPr>
            <a:lvl5pPr marL="18288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883499" y="3702081"/>
            <a:ext cx="7522914" cy="45373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venir Heavy"/>
                <a:cs typeface="Avenir Heavy"/>
              </a:defRPr>
            </a:lvl1pPr>
            <a:lvl2pPr marL="4572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2pPr>
            <a:lvl3pPr marL="9144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3pPr>
            <a:lvl4pPr marL="13716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4pPr>
            <a:lvl5pPr marL="1828800" indent="0">
              <a:buNone/>
              <a:defRPr sz="4000">
                <a:solidFill>
                  <a:srgbClr val="FFFFFF"/>
                </a:solidFill>
                <a:latin typeface="Avenir Heavy"/>
                <a:cs typeface="Avenir Heavy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130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69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3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79520"/>
          </a:xfrm>
          <a:prstGeom prst="rect">
            <a:avLst/>
          </a:prstGeom>
          <a:gradFill>
            <a:gsLst>
              <a:gs pos="3100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42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effectLst/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57623" y="22258"/>
            <a:ext cx="6300947" cy="8252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 i="0">
                <a:solidFill>
                  <a:srgbClr val="FFFFFF"/>
                </a:solidFill>
                <a:latin typeface="Avenir Heavy"/>
                <a:cs typeface="Avenir Heavy"/>
              </a:defRPr>
            </a:lvl1pPr>
          </a:lstStyle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557624" y="1188390"/>
            <a:ext cx="8330467" cy="4841899"/>
          </a:xfrm>
        </p:spPr>
        <p:txBody>
          <a:bodyPr/>
          <a:lstStyle>
            <a:lvl1pPr>
              <a:defRPr sz="2400" b="0" i="0">
                <a:solidFill>
                  <a:srgbClr val="4F7ECB"/>
                </a:solidFill>
                <a:latin typeface="Avenir Heavy"/>
                <a:cs typeface="Avenir Heavy"/>
              </a:defRPr>
            </a:lvl1pPr>
            <a:lvl2pPr>
              <a:defRPr sz="2000" b="0" i="0">
                <a:solidFill>
                  <a:srgbClr val="4F7ECB"/>
                </a:solidFill>
                <a:latin typeface="Avenir Roman"/>
                <a:cs typeface="Avenir Roman"/>
              </a:defRPr>
            </a:lvl2pPr>
            <a:lvl3pPr>
              <a:defRPr sz="1800" b="0" i="0">
                <a:solidFill>
                  <a:srgbClr val="4F7ECB"/>
                </a:solidFill>
                <a:latin typeface="Avenir Roman"/>
                <a:cs typeface="Avenir Roman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0" y="897815"/>
            <a:ext cx="9144000" cy="1"/>
          </a:xfrm>
          <a:prstGeom prst="line">
            <a:avLst/>
          </a:prstGeom>
          <a:ln w="88900" cmpd="sng">
            <a:solidFill>
              <a:srgbClr val="AA4A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0" y="6378215"/>
            <a:ext cx="8074918" cy="11071"/>
          </a:xfrm>
          <a:prstGeom prst="line">
            <a:avLst/>
          </a:prstGeom>
          <a:ln>
            <a:solidFill>
              <a:srgbClr val="AA4A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ailes3-orange-web-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58" y="6102615"/>
            <a:ext cx="796307" cy="573341"/>
          </a:xfrm>
          <a:prstGeom prst="rect">
            <a:avLst/>
          </a:prstGeom>
        </p:spPr>
      </p:pic>
      <p:pic>
        <p:nvPicPr>
          <p:cNvPr id="19" name="Image 18" descr="logo-web-accroche-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71" y="77740"/>
            <a:ext cx="2109781" cy="7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88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8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3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9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348198" cy="365125"/>
          </a:xfrm>
          <a:prstGeom prst="rect">
            <a:avLst/>
          </a:prstGeom>
        </p:spPr>
        <p:txBody>
          <a:bodyPr/>
          <a:lstStyle/>
          <a:p>
            <a:fld id="{E951E270-9B93-794C-A9F6-16DFF02601B7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268213" y="64319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3562AD"/>
                </a:solidFill>
                <a:latin typeface="Avenir Roman"/>
                <a:cs typeface="Avenir Roman"/>
              </a:defRPr>
            </a:lvl1pPr>
          </a:lstStyle>
          <a:p>
            <a:fld id="{382D3046-DB4A-7947-8ECE-0C405856DD4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5463" y="6472979"/>
            <a:ext cx="332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noProof="0" dirty="0" smtClean="0">
                <a:solidFill>
                  <a:srgbClr val="3562AD"/>
                </a:solidFill>
                <a:latin typeface="Avenir Roman"/>
                <a:cs typeface="Avenir Roman"/>
              </a:rPr>
              <a:t>© 2015 SAMARES ENGINEERING – All rights reserved</a:t>
            </a:r>
            <a:endParaRPr lang="en-GB" sz="1000" b="0" i="0" noProof="0" dirty="0">
              <a:solidFill>
                <a:srgbClr val="3562AD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01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>
          <a:xfrm>
            <a:off x="457200" y="3318156"/>
            <a:ext cx="8229600" cy="90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FFFF"/>
                </a:solidFill>
                <a:latin typeface="Avenir Heavy"/>
                <a:cs typeface="Avenir Heavy"/>
              </a:rPr>
              <a:t>Groupe de travail sur les exigences</a:t>
            </a:r>
          </a:p>
          <a:p>
            <a:r>
              <a:rPr lang="fr-FR" sz="2800" b="0" i="0" dirty="0" smtClean="0">
                <a:solidFill>
                  <a:srgbClr val="FFFFFF"/>
                </a:solidFill>
                <a:latin typeface="Avenir Heavy"/>
                <a:cs typeface="Avenir Heavy"/>
              </a:rPr>
              <a:t>Paris – 9 Octobre 2015</a:t>
            </a:r>
            <a:endParaRPr lang="fr-FR" sz="2800" b="0" i="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>
          <a:xfrm>
            <a:off x="80085" y="2463648"/>
            <a:ext cx="8969529" cy="111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000" dirty="0" smtClean="0">
                <a:solidFill>
                  <a:srgbClr val="FFFFFF"/>
                </a:solidFill>
              </a:rPr>
              <a:t>Maturation des exigences via des modèles</a:t>
            </a:r>
            <a:endParaRPr lang="fr-FR" sz="40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449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Samares Engineering en 1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7624" y="1188389"/>
            <a:ext cx="8423346" cy="51504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Code NAF : 71 12B (études, conseil)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Expertise </a:t>
            </a:r>
            <a:r>
              <a:rPr lang="fr-FR" dirty="0"/>
              <a:t>dans la dissémination des meilleures pratiques d'ingénierie de </a:t>
            </a:r>
            <a:r>
              <a:rPr lang="fr-FR" dirty="0" smtClean="0"/>
              <a:t>systèmes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smtClean="0"/>
              <a:t>Approche pilotée </a:t>
            </a:r>
            <a:r>
              <a:rPr lang="fr-FR" dirty="0"/>
              <a:t>par les modèles, </a:t>
            </a:r>
            <a:endParaRPr lang="fr-FR" dirty="0" smtClean="0"/>
          </a:p>
          <a:p>
            <a:pPr lvl="1">
              <a:lnSpc>
                <a:spcPct val="120000"/>
              </a:lnSpc>
            </a:pPr>
            <a:r>
              <a:rPr lang="fr-FR" dirty="0" smtClean="0"/>
              <a:t>Modélisation d’architecture de système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Ingénierie des </a:t>
            </a:r>
            <a:r>
              <a:rPr lang="fr-FR" dirty="0" smtClean="0"/>
              <a:t>exigences, notamment au sein des modèles 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smtClean="0"/>
              <a:t>Simulation fonctionnelle (interprétation de modèle)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Lien </a:t>
            </a:r>
            <a:r>
              <a:rPr lang="fr-FR" dirty="0"/>
              <a:t>entre l’architecture et les autres métiers dont logiciel et </a:t>
            </a:r>
            <a:r>
              <a:rPr lang="fr-FR" dirty="0" err="1" smtClean="0"/>
              <a:t>SdF</a:t>
            </a:r>
            <a:endParaRPr lang="fr-FR" dirty="0"/>
          </a:p>
          <a:p>
            <a:pPr>
              <a:lnSpc>
                <a:spcPct val="120000"/>
              </a:lnSpc>
            </a:pPr>
            <a:r>
              <a:rPr lang="fr-FR" dirty="0" smtClean="0"/>
              <a:t>Activités </a:t>
            </a:r>
            <a:endParaRPr lang="fr-FR" dirty="0" smtClean="0"/>
          </a:p>
          <a:p>
            <a:pPr lvl="1">
              <a:lnSpc>
                <a:spcPct val="120000"/>
              </a:lnSpc>
            </a:pPr>
            <a:r>
              <a:rPr lang="fr-FR" dirty="0"/>
              <a:t>C</a:t>
            </a:r>
            <a:r>
              <a:rPr lang="fr-FR" dirty="0" smtClean="0"/>
              <a:t>onseil</a:t>
            </a:r>
            <a:r>
              <a:rPr lang="fr-FR" dirty="0"/>
              <a:t>, </a:t>
            </a:r>
            <a:r>
              <a:rPr lang="fr-FR" dirty="0" smtClean="0"/>
              <a:t>formation </a:t>
            </a:r>
            <a:r>
              <a:rPr lang="fr-FR" dirty="0"/>
              <a:t>initiale et continue</a:t>
            </a:r>
            <a:r>
              <a:rPr lang="fr-FR" dirty="0" smtClean="0"/>
              <a:t>, coaching</a:t>
            </a:r>
            <a:r>
              <a:rPr lang="fr-FR" dirty="0"/>
              <a:t> </a:t>
            </a:r>
            <a:endParaRPr lang="fr-FR" dirty="0" smtClean="0"/>
          </a:p>
          <a:p>
            <a:pPr lvl="1">
              <a:lnSpc>
                <a:spcPct val="120000"/>
              </a:lnSpc>
            </a:pPr>
            <a:r>
              <a:rPr lang="fr-FR" dirty="0"/>
              <a:t>Audit/</a:t>
            </a:r>
            <a:r>
              <a:rPr lang="fr-FR" dirty="0" smtClean="0"/>
              <a:t>support, définition </a:t>
            </a:r>
            <a:r>
              <a:rPr lang="fr-FR" dirty="0"/>
              <a:t>et amélioration des processus, </a:t>
            </a:r>
            <a:endParaRPr lang="fr-FR" dirty="0" smtClean="0"/>
          </a:p>
          <a:p>
            <a:pPr lvl="1">
              <a:lnSpc>
                <a:spcPct val="120000"/>
              </a:lnSpc>
            </a:pPr>
            <a:r>
              <a:rPr lang="fr-FR" dirty="0" smtClean="0"/>
              <a:t>Définition et évaluation de méthodes </a:t>
            </a:r>
            <a:r>
              <a:rPr lang="fr-FR" dirty="0"/>
              <a:t>et outils logiciels permettant d'accélérer la </a:t>
            </a:r>
            <a:r>
              <a:rPr lang="fr-FR" dirty="0" smtClean="0"/>
              <a:t>conception et évaluation d’architecture de </a:t>
            </a:r>
            <a:r>
              <a:rPr lang="fr-FR" dirty="0" smtClean="0"/>
              <a:t>système</a:t>
            </a:r>
            <a:endParaRPr lang="fr-FR" dirty="0"/>
          </a:p>
          <a:p>
            <a:pPr>
              <a:lnSpc>
                <a:spcPct val="120000"/>
              </a:lnSpc>
            </a:pPr>
            <a:r>
              <a:rPr lang="fr-FR" dirty="0" smtClean="0"/>
              <a:t>http://</a:t>
            </a:r>
            <a:r>
              <a:rPr lang="fr-FR" dirty="0" err="1" smtClean="0"/>
              <a:t>www.samares-engineering.com</a:t>
            </a:r>
            <a:endParaRPr lang="fr-FR" dirty="0"/>
          </a:p>
          <a:p>
            <a:pPr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61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dirty="0" smtClean="0"/>
              <a:t>Ingénierie pilotée par les modèles</a:t>
            </a:r>
            <a:endParaRPr lang="eu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7624" y="1188390"/>
            <a:ext cx="8449464" cy="4841899"/>
          </a:xfrm>
        </p:spPr>
        <p:txBody>
          <a:bodyPr/>
          <a:lstStyle/>
          <a:p>
            <a:r>
              <a:rPr lang="eu-ES" dirty="0" smtClean="0"/>
              <a:t>Utilisation des modèles pour formaliser les exigences, et les décliner sur différents niveaux de raffinement</a:t>
            </a:r>
            <a:endParaRPr lang="eu-ES" dirty="0"/>
          </a:p>
        </p:txBody>
      </p:sp>
      <p:grpSp>
        <p:nvGrpSpPr>
          <p:cNvPr id="65" name="Grouper 64"/>
          <p:cNvGrpSpPr/>
          <p:nvPr/>
        </p:nvGrpSpPr>
        <p:grpSpPr>
          <a:xfrm>
            <a:off x="630731" y="2166743"/>
            <a:ext cx="8215492" cy="4038810"/>
            <a:chOff x="381000" y="1600200"/>
            <a:chExt cx="9111612" cy="4876800"/>
          </a:xfrm>
        </p:grpSpPr>
        <p:sp>
          <p:nvSpPr>
            <p:cNvPr id="4" name="Espace réservé du contenu 2"/>
            <p:cNvSpPr txBox="1">
              <a:spLocks/>
            </p:cNvSpPr>
            <p:nvPr/>
          </p:nvSpPr>
          <p:spPr>
            <a:xfrm>
              <a:off x="5029200" y="2133600"/>
              <a:ext cx="4308329" cy="11430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rgbClr val="4F7ECB"/>
                  </a:solidFill>
                  <a:latin typeface="Avenir Heavy"/>
                  <a:ea typeface="+mn-ea"/>
                  <a:cs typeface="Avenir Heavy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rgbClr val="4F7ECB"/>
                  </a:solidFill>
                  <a:latin typeface="Avenir Roman"/>
                  <a:ea typeface="+mn-ea"/>
                  <a:cs typeface="Avenir Roman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rgbClr val="4F7ECB"/>
                  </a:solidFill>
                  <a:latin typeface="Avenir Roman"/>
                  <a:ea typeface="+mn-ea"/>
                  <a:cs typeface="Avenir Roman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System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Operational</a:t>
              </a:r>
              <a:r>
                <a:rPr lang="fr-FR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Context</a:t>
              </a:r>
              <a:endParaRPr lang="fr-FR" sz="1400" dirty="0" smtClean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lvl="1"/>
              <a:r>
                <a:rPr lang="fr-FR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Domain </a:t>
              </a:r>
              <a:r>
                <a:rPr lang="fr-FR" sz="12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entities</a:t>
              </a:r>
              <a:endParaRPr lang="fr-FR" sz="1200" dirty="0" smtClean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lvl="1"/>
              <a:r>
                <a:rPr lang="fr-FR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Use cases and </a:t>
              </a:r>
              <a:r>
                <a:rPr lang="fr-FR" sz="12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actors</a:t>
              </a:r>
              <a:endParaRPr lang="fr-FR" sz="1200" dirty="0" smtClean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lvl="1"/>
              <a:r>
                <a:rPr lang="fr-FR" sz="12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Operational</a:t>
              </a:r>
              <a:r>
                <a:rPr lang="fr-FR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 scenarios</a:t>
              </a:r>
            </a:p>
            <a:p>
              <a:pPr lvl="1"/>
              <a:endParaRPr lang="fr-FR" sz="1200" dirty="0" smtClean="0"/>
            </a:p>
            <a:p>
              <a:pPr lvl="1"/>
              <a:endParaRPr lang="fr-FR" sz="1200" dirty="0" smtClean="0"/>
            </a:p>
            <a:p>
              <a:endParaRPr lang="fr-FR" sz="1400" dirty="0"/>
            </a:p>
          </p:txBody>
        </p:sp>
        <p:sp>
          <p:nvSpPr>
            <p:cNvPr id="5" name="Espace réservé du contenu 2"/>
            <p:cNvSpPr txBox="1">
              <a:spLocks/>
            </p:cNvSpPr>
            <p:nvPr/>
          </p:nvSpPr>
          <p:spPr bwMode="auto">
            <a:xfrm>
              <a:off x="5029199" y="3566087"/>
              <a:ext cx="4308330" cy="1171396"/>
            </a:xfrm>
            <a:prstGeom prst="rect">
              <a:avLst/>
            </a:prstGeom>
            <a:solidFill>
              <a:srgbClr val="00C200"/>
            </a:solidFill>
            <a:ln>
              <a:solidFill>
                <a:schemeClr val="tx1"/>
              </a:solidFill>
            </a:ln>
            <a:effectLst/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6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sz="14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4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sz="14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Font typeface="Arial"/>
                <a:buChar char="•"/>
              </a:pPr>
              <a:r>
                <a:rPr lang="fr-FR" sz="1400" dirty="0" smtClean="0">
                  <a:latin typeface="Arial"/>
                  <a:cs typeface="Arial"/>
                </a:rPr>
                <a:t>System Definition</a:t>
              </a:r>
              <a:endParaRPr lang="fr-FR" sz="14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smtClean="0">
                  <a:latin typeface="Arial"/>
                  <a:cs typeface="Arial"/>
                </a:rPr>
                <a:t>Phases modes and states</a:t>
              </a:r>
              <a:endParaRPr lang="fr-FR" sz="12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smtClean="0">
                  <a:latin typeface="Arial"/>
                  <a:cs typeface="Arial"/>
                </a:rPr>
                <a:t>Functional IF</a:t>
              </a: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err="1" smtClean="0">
                  <a:latin typeface="Arial"/>
                  <a:cs typeface="Arial"/>
                </a:rPr>
                <a:t>Physical</a:t>
              </a:r>
              <a:r>
                <a:rPr lang="fr-FR" sz="1200" dirty="0" smtClean="0">
                  <a:latin typeface="Arial"/>
                  <a:cs typeface="Arial"/>
                </a:rPr>
                <a:t> IF</a:t>
              </a:r>
              <a:endParaRPr lang="fr-FR" sz="12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endParaRPr lang="fr-FR" sz="1200" dirty="0" smtClean="0"/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endParaRPr lang="fr-FR" sz="1100" dirty="0" smtClean="0"/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endParaRPr lang="fr-FR" sz="1100" dirty="0" smtClean="0"/>
            </a:p>
            <a:p>
              <a:pPr fontAlgn="auto">
                <a:spcAft>
                  <a:spcPts val="0"/>
                </a:spcAft>
                <a:buFont typeface="Arial"/>
                <a:buChar char="•"/>
              </a:pPr>
              <a:endParaRPr lang="fr-FR" sz="1600" dirty="0"/>
            </a:p>
          </p:txBody>
        </p:sp>
        <p:sp>
          <p:nvSpPr>
            <p:cNvPr id="6" name="Espace réservé du contenu 2"/>
            <p:cNvSpPr txBox="1">
              <a:spLocks/>
            </p:cNvSpPr>
            <p:nvPr/>
          </p:nvSpPr>
          <p:spPr bwMode="auto">
            <a:xfrm>
              <a:off x="5029199" y="5007600"/>
              <a:ext cx="4463413" cy="1239482"/>
            </a:xfrm>
            <a:prstGeom prst="rect">
              <a:avLst/>
            </a:prstGeom>
            <a:solidFill>
              <a:srgbClr val="63B5E8"/>
            </a:solidFill>
            <a:ln>
              <a:solidFill>
                <a:schemeClr val="tx1"/>
              </a:solidFill>
            </a:ln>
            <a:effectLst/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6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lang="en-US" sz="14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4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sz="14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  <a:ea typeface="Arial" charset="0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Font typeface="Arial"/>
                <a:buChar char="•"/>
              </a:pPr>
              <a:r>
                <a:rPr lang="fr-FR" sz="1400" dirty="0" smtClean="0">
                  <a:latin typeface="Arial"/>
                  <a:cs typeface="Arial"/>
                </a:rPr>
                <a:t>System Architecture (design)</a:t>
              </a:r>
              <a:endParaRPr lang="fr-FR" sz="14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smtClean="0">
                  <a:latin typeface="Arial"/>
                  <a:cs typeface="Arial"/>
                </a:rPr>
                <a:t>Logical architecture</a:t>
              </a:r>
              <a:endParaRPr lang="fr-FR" sz="12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err="1" smtClean="0">
                  <a:latin typeface="Arial"/>
                  <a:cs typeface="Arial"/>
                </a:rPr>
                <a:t>Physical</a:t>
              </a:r>
              <a:r>
                <a:rPr lang="fr-FR" sz="1200" dirty="0" smtClean="0">
                  <a:latin typeface="Arial"/>
                  <a:cs typeface="Arial"/>
                </a:rPr>
                <a:t> architecture</a:t>
              </a: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r>
                <a:rPr lang="fr-FR" sz="1200" dirty="0" smtClean="0">
                  <a:latin typeface="Arial"/>
                  <a:cs typeface="Arial"/>
                </a:rPr>
                <a:t>Allocations</a:t>
              </a:r>
              <a:endParaRPr lang="fr-FR" sz="1200" dirty="0">
                <a:latin typeface="Arial"/>
                <a:cs typeface="Arial"/>
              </a:endParaRPr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endParaRPr lang="fr-FR" sz="1100" dirty="0" smtClean="0"/>
            </a:p>
            <a:p>
              <a:pPr lvl="1" fontAlgn="auto">
                <a:spcAft>
                  <a:spcPts val="0"/>
                </a:spcAft>
                <a:buFont typeface="Arial"/>
                <a:buChar char="–"/>
              </a:pPr>
              <a:endParaRPr lang="fr-FR" sz="1100" dirty="0" smtClean="0"/>
            </a:p>
            <a:p>
              <a:pPr fontAlgn="auto">
                <a:spcAft>
                  <a:spcPts val="0"/>
                </a:spcAft>
                <a:buFont typeface="Arial"/>
                <a:buChar char="•"/>
              </a:pPr>
              <a:endParaRPr lang="fr-FR" sz="16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1000" y="1828800"/>
              <a:ext cx="533400" cy="4495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16200000">
              <a:off x="-1276337" y="3667150"/>
              <a:ext cx="4051851" cy="55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“</a:t>
              </a:r>
              <a:r>
                <a:rPr lang="en-GB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REGULAR” INTERFACE TO CUSTOMER</a:t>
              </a:r>
            </a:p>
            <a:p>
              <a:pPr algn="ctr"/>
              <a:endParaRPr lang="en-GB" sz="1200" dirty="0"/>
            </a:p>
          </p:txBody>
        </p:sp>
        <p:sp>
          <p:nvSpPr>
            <p:cNvPr id="9" name="Cylindre 8"/>
            <p:cNvSpPr/>
            <p:nvPr/>
          </p:nvSpPr>
          <p:spPr bwMode="auto">
            <a:xfrm>
              <a:off x="1447800" y="1600200"/>
              <a:ext cx="2209800" cy="4800600"/>
            </a:xfrm>
            <a:prstGeom prst="can">
              <a:avLst>
                <a:gd name="adj" fmla="val 1094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Carré corné 9"/>
            <p:cNvSpPr/>
            <p:nvPr/>
          </p:nvSpPr>
          <p:spPr bwMode="auto">
            <a:xfrm>
              <a:off x="1937937" y="1912544"/>
              <a:ext cx="1110065" cy="533400"/>
            </a:xfrm>
            <a:prstGeom prst="foldedCorner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Carré corné 10"/>
            <p:cNvSpPr/>
            <p:nvPr/>
          </p:nvSpPr>
          <p:spPr bwMode="auto">
            <a:xfrm>
              <a:off x="2038291" y="1988743"/>
              <a:ext cx="1123622" cy="533400"/>
            </a:xfrm>
            <a:prstGeom prst="foldedCorner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Stakeholder</a:t>
              </a:r>
              <a:r>
                <a:rPr kumimoji="0" lang="en-GB" sz="11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 needs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Carré corné 11"/>
            <p:cNvSpPr/>
            <p:nvPr/>
          </p:nvSpPr>
          <p:spPr bwMode="auto">
            <a:xfrm>
              <a:off x="1981200" y="3518738"/>
              <a:ext cx="1295400" cy="1834360"/>
            </a:xfrm>
            <a:prstGeom prst="foldedCorner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System requirements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Carré corné 12"/>
            <p:cNvSpPr/>
            <p:nvPr/>
          </p:nvSpPr>
          <p:spPr bwMode="auto">
            <a:xfrm>
              <a:off x="1937935" y="5638801"/>
              <a:ext cx="1186265" cy="533400"/>
            </a:xfrm>
            <a:prstGeom prst="foldedCorner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Carré corné 13"/>
            <p:cNvSpPr/>
            <p:nvPr/>
          </p:nvSpPr>
          <p:spPr bwMode="auto">
            <a:xfrm>
              <a:off x="2038290" y="5791200"/>
              <a:ext cx="1240447" cy="533400"/>
            </a:xfrm>
            <a:prstGeom prst="foldedCorner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Conf.</a:t>
              </a:r>
              <a:r>
                <a:rPr kumimoji="0" lang="en-GB" sz="11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 Item 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Requirements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484011" y="3715417"/>
              <a:ext cx="2480093" cy="42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Requirements DB</a:t>
              </a:r>
              <a:endParaRPr lang="en-GB" sz="2000" dirty="0"/>
            </a:p>
          </p:txBody>
        </p:sp>
        <p:sp>
          <p:nvSpPr>
            <p:cNvPr id="17" name="Cylindre 16"/>
            <p:cNvSpPr/>
            <p:nvPr/>
          </p:nvSpPr>
          <p:spPr bwMode="auto">
            <a:xfrm>
              <a:off x="4267200" y="1600200"/>
              <a:ext cx="5225412" cy="4876800"/>
            </a:xfrm>
            <a:prstGeom prst="can">
              <a:avLst>
                <a:gd name="adj" fmla="val 6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 flipH="1" flipV="1">
              <a:off x="3276600" y="2514600"/>
              <a:ext cx="1676400" cy="228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avec flèche 20"/>
            <p:cNvCxnSpPr/>
            <p:nvPr/>
          </p:nvCxnSpPr>
          <p:spPr bwMode="auto">
            <a:xfrm flipV="1">
              <a:off x="3232954" y="4038600"/>
              <a:ext cx="1796246" cy="1432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avec flèche 21"/>
            <p:cNvCxnSpPr>
              <a:endCxn id="5" idx="2"/>
            </p:cNvCxnSpPr>
            <p:nvPr/>
          </p:nvCxnSpPr>
          <p:spPr bwMode="auto">
            <a:xfrm flipV="1">
              <a:off x="7183364" y="4737484"/>
              <a:ext cx="0" cy="2917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flipH="1" flipV="1">
              <a:off x="3200400" y="4419600"/>
              <a:ext cx="182880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Connecteur droit avec flèche 23"/>
            <p:cNvCxnSpPr/>
            <p:nvPr/>
          </p:nvCxnSpPr>
          <p:spPr bwMode="auto">
            <a:xfrm flipV="1">
              <a:off x="3352800" y="5715000"/>
              <a:ext cx="1676399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Flèche vers la droite 24"/>
            <p:cNvSpPr/>
            <p:nvPr/>
          </p:nvSpPr>
          <p:spPr bwMode="auto">
            <a:xfrm>
              <a:off x="990600" y="2057400"/>
              <a:ext cx="381000" cy="152400"/>
            </a:xfrm>
            <a:prstGeom prst="rightArrow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Flèche vers la droite 25"/>
            <p:cNvSpPr/>
            <p:nvPr/>
          </p:nvSpPr>
          <p:spPr bwMode="auto">
            <a:xfrm rot="10800000">
              <a:off x="990600" y="4038600"/>
              <a:ext cx="381000" cy="152400"/>
            </a:xfrm>
            <a:prstGeom prst="rightArrow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Flèche vers la droite 26"/>
            <p:cNvSpPr/>
            <p:nvPr/>
          </p:nvSpPr>
          <p:spPr bwMode="auto">
            <a:xfrm rot="10800000">
              <a:off x="990600" y="5791200"/>
              <a:ext cx="381000" cy="152400"/>
            </a:xfrm>
            <a:prstGeom prst="rightArrow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Flèche vers la droite 33"/>
            <p:cNvSpPr/>
            <p:nvPr/>
          </p:nvSpPr>
          <p:spPr bwMode="auto">
            <a:xfrm rot="1108203">
              <a:off x="3197297" y="4505786"/>
              <a:ext cx="1937746" cy="162263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5" name="Flèche vers la droite 34"/>
            <p:cNvSpPr/>
            <p:nvPr/>
          </p:nvSpPr>
          <p:spPr bwMode="auto">
            <a:xfrm rot="454278">
              <a:off x="3279511" y="2391284"/>
              <a:ext cx="1676400" cy="152400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" name="Flèche vers la droite 35"/>
            <p:cNvSpPr/>
            <p:nvPr/>
          </p:nvSpPr>
          <p:spPr bwMode="auto">
            <a:xfrm rot="9781260">
              <a:off x="3263898" y="5735586"/>
              <a:ext cx="1786555" cy="179673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Flèche vers la droite 36"/>
            <p:cNvSpPr/>
            <p:nvPr/>
          </p:nvSpPr>
          <p:spPr bwMode="auto">
            <a:xfrm rot="10523117">
              <a:off x="3224915" y="3879694"/>
              <a:ext cx="1737720" cy="129815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" name="Flèche vers la droite 38"/>
            <p:cNvSpPr/>
            <p:nvPr/>
          </p:nvSpPr>
          <p:spPr bwMode="auto">
            <a:xfrm rot="5400000">
              <a:off x="6794489" y="4780426"/>
              <a:ext cx="304800" cy="152400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" name="Grouper 55"/>
            <p:cNvGrpSpPr/>
            <p:nvPr/>
          </p:nvGrpSpPr>
          <p:grpSpPr>
            <a:xfrm>
              <a:off x="2038290" y="3976579"/>
              <a:ext cx="3016408" cy="1334082"/>
              <a:chOff x="2038290" y="3976579"/>
              <a:chExt cx="3016408" cy="1334082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2039840" y="3976579"/>
                <a:ext cx="1180285" cy="4001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 smtClean="0"/>
                  <a:t>System level requirements</a:t>
                </a:r>
                <a:endParaRPr lang="en-GB" sz="1000" dirty="0"/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2038290" y="4680568"/>
                <a:ext cx="1180285" cy="55399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 smtClean="0"/>
                  <a:t>Decomposed and derived  requirements</a:t>
                </a:r>
                <a:endParaRPr lang="en-GB" sz="1000" dirty="0"/>
              </a:p>
            </p:txBody>
          </p:sp>
          <p:sp>
            <p:nvSpPr>
              <p:cNvPr id="59" name="Flèche vers la droite 58"/>
              <p:cNvSpPr/>
              <p:nvPr/>
            </p:nvSpPr>
            <p:spPr bwMode="auto">
              <a:xfrm rot="11092584">
                <a:off x="3211032" y="5028530"/>
                <a:ext cx="1786555" cy="179673"/>
              </a:xfrm>
              <a:prstGeom prst="rightArrow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60" name="Connecteur droit avec flèche 59"/>
              <p:cNvCxnSpPr/>
              <p:nvPr/>
            </p:nvCxnSpPr>
            <p:spPr bwMode="auto">
              <a:xfrm>
                <a:off x="3120324" y="5169343"/>
                <a:ext cx="1934374" cy="14131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" name="Flèche vers la droite 37"/>
            <p:cNvSpPr/>
            <p:nvPr/>
          </p:nvSpPr>
          <p:spPr bwMode="auto">
            <a:xfrm rot="5400000">
              <a:off x="6764136" y="3320510"/>
              <a:ext cx="321634" cy="133906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0" name="Connecteur droit avec flèche 19"/>
            <p:cNvCxnSpPr>
              <a:stCxn id="5" idx="0"/>
              <a:endCxn id="4" idx="2"/>
            </p:cNvCxnSpPr>
            <p:nvPr/>
          </p:nvCxnSpPr>
          <p:spPr bwMode="auto">
            <a:xfrm flipV="1">
              <a:off x="7183364" y="3276601"/>
              <a:ext cx="0" cy="2894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0" name="Espace réservé du numéro de diapositive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3FBB-F7DC-1846-9089-7F3873824AC7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28" name="ZoneTexte 27"/>
          <p:cNvSpPr txBox="1"/>
          <p:nvPr/>
        </p:nvSpPr>
        <p:spPr>
          <a:xfrm rot="412877">
            <a:off x="3585080" y="2499613"/>
            <a:ext cx="7733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4F81BD"/>
                </a:solidFill>
              </a:rPr>
              <a:t>derive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412877">
            <a:off x="3455070" y="2886005"/>
            <a:ext cx="6654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</a:rPr>
              <a:t>trace</a:t>
            </a:r>
            <a:endParaRPr lang="fr-FR" dirty="0">
              <a:solidFill>
                <a:srgbClr val="FF6600"/>
              </a:solidFill>
            </a:endParaRPr>
          </a:p>
        </p:txBody>
      </p:sp>
      <p:grpSp>
        <p:nvGrpSpPr>
          <p:cNvPr id="43" name="Grouper 42"/>
          <p:cNvGrpSpPr/>
          <p:nvPr/>
        </p:nvGrpSpPr>
        <p:grpSpPr>
          <a:xfrm>
            <a:off x="4821783" y="3799207"/>
            <a:ext cx="4024440" cy="975807"/>
            <a:chOff x="4821783" y="3799207"/>
            <a:chExt cx="4024440" cy="975807"/>
          </a:xfrm>
        </p:grpSpPr>
        <p:pic>
          <p:nvPicPr>
            <p:cNvPr id="63" name="Image 6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783" y="3799208"/>
              <a:ext cx="1797793" cy="965733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66" name="Image 6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462" y="3799207"/>
              <a:ext cx="1616712" cy="975807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67" name="Image 6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386" y="3799207"/>
              <a:ext cx="1489837" cy="975807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</p:grpSp>
      <p:grpSp>
        <p:nvGrpSpPr>
          <p:cNvPr id="42" name="Grouper 41"/>
          <p:cNvGrpSpPr/>
          <p:nvPr/>
        </p:nvGrpSpPr>
        <p:grpSpPr>
          <a:xfrm>
            <a:off x="4821782" y="2551277"/>
            <a:ext cx="4021902" cy="1051372"/>
            <a:chOff x="4821782" y="2551277"/>
            <a:chExt cx="4021902" cy="1051372"/>
          </a:xfrm>
        </p:grpSpPr>
        <p:pic>
          <p:nvPicPr>
            <p:cNvPr id="61" name="Image 6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782" y="2551279"/>
              <a:ext cx="1769677" cy="1047140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51" name="Image 5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868" y="2551278"/>
              <a:ext cx="990708" cy="105137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68" name="Image 67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898" y="2551278"/>
              <a:ext cx="1282476" cy="1047140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62" name="Image 61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769" y="2551277"/>
              <a:ext cx="1311915" cy="1047141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</p:grpSp>
      <p:grpSp>
        <p:nvGrpSpPr>
          <p:cNvPr id="44" name="Grouper 43"/>
          <p:cNvGrpSpPr/>
          <p:nvPr/>
        </p:nvGrpSpPr>
        <p:grpSpPr>
          <a:xfrm>
            <a:off x="4821783" y="4972963"/>
            <a:ext cx="4024440" cy="1043271"/>
            <a:chOff x="4821783" y="4972963"/>
            <a:chExt cx="4024440" cy="1043271"/>
          </a:xfrm>
        </p:grpSpPr>
        <p:pic>
          <p:nvPicPr>
            <p:cNvPr id="69" name="Image 68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783" y="4972963"/>
              <a:ext cx="3087469" cy="1042179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70" name="Image 69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463" y="4972963"/>
              <a:ext cx="1796046" cy="1042179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19178" y="4980737"/>
              <a:ext cx="1327045" cy="1035497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</p:grpSp>
      <p:sp>
        <p:nvSpPr>
          <p:cNvPr id="71" name="Carré corné 70"/>
          <p:cNvSpPr/>
          <p:nvPr/>
        </p:nvSpPr>
        <p:spPr bwMode="auto">
          <a:xfrm>
            <a:off x="2130252" y="3102984"/>
            <a:ext cx="1013115" cy="441745"/>
          </a:xfrm>
          <a:prstGeom prst="foldedCorner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Stakeholder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requirements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 bwMode="auto">
          <a:xfrm flipH="1" flipV="1">
            <a:off x="2663511" y="2913895"/>
            <a:ext cx="20742" cy="1994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455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Connecteur droit avec flèche 72"/>
          <p:cNvCxnSpPr/>
          <p:nvPr/>
        </p:nvCxnSpPr>
        <p:spPr bwMode="auto">
          <a:xfrm flipH="1" flipV="1">
            <a:off x="2655807" y="4501680"/>
            <a:ext cx="1324" cy="1855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455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Connecteur droit avec flèche 73"/>
          <p:cNvCxnSpPr/>
          <p:nvPr/>
        </p:nvCxnSpPr>
        <p:spPr bwMode="auto">
          <a:xfrm flipH="1" flipV="1">
            <a:off x="2657552" y="5274773"/>
            <a:ext cx="26701" cy="3628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455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Connecteur droit avec flèche 74"/>
          <p:cNvCxnSpPr/>
          <p:nvPr/>
        </p:nvCxnSpPr>
        <p:spPr bwMode="auto">
          <a:xfrm flipH="1" flipV="1">
            <a:off x="2636810" y="3567613"/>
            <a:ext cx="20742" cy="188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455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" name="Flèche vers la droite 75"/>
          <p:cNvSpPr/>
          <p:nvPr/>
        </p:nvSpPr>
        <p:spPr bwMode="auto">
          <a:xfrm rot="10526134">
            <a:off x="3161101" y="3264053"/>
            <a:ext cx="1566817" cy="107509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7" name="Connecteur droit avec flèche 76"/>
          <p:cNvCxnSpPr/>
          <p:nvPr/>
        </p:nvCxnSpPr>
        <p:spPr bwMode="auto">
          <a:xfrm flipV="1">
            <a:off x="3193759" y="3351392"/>
            <a:ext cx="1619587" cy="1186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8" name="Flèche vers la droite 77"/>
          <p:cNvSpPr/>
          <p:nvPr/>
        </p:nvSpPr>
        <p:spPr bwMode="auto">
          <a:xfrm rot="454278">
            <a:off x="3203924" y="3631230"/>
            <a:ext cx="1511527" cy="126213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 bwMode="auto">
          <a:xfrm flipH="1" flipV="1">
            <a:off x="3178167" y="3700168"/>
            <a:ext cx="1511527" cy="1893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27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729"/>
            <a:ext cx="7116132" cy="445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88" y="1928709"/>
            <a:ext cx="2879912" cy="34822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Traduction en </a:t>
            </a:r>
            <a:r>
              <a:rPr lang="fr-FR" dirty="0" smtClean="0"/>
              <a:t>exigences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858570" y="1045729"/>
            <a:ext cx="212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FF6600"/>
                </a:solidFill>
              </a:rPr>
              <a:t>Complétude obtenue par une démarche systématique et par la traçabilité</a:t>
            </a:r>
            <a:endParaRPr lang="fr-FR" sz="1600" i="1" dirty="0">
              <a:solidFill>
                <a:srgbClr val="FF66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64088" y="5409884"/>
            <a:ext cx="278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FF6600"/>
                </a:solidFill>
              </a:rPr>
              <a:t>Cohérence globale gr</a:t>
            </a:r>
            <a:r>
              <a:rPr lang="fr-FR" sz="1600" i="1" dirty="0" smtClean="0">
                <a:solidFill>
                  <a:srgbClr val="FF6600"/>
                </a:solidFill>
              </a:rPr>
              <a:t>âce aux relations entre éléments de modélisation</a:t>
            </a:r>
            <a:endParaRPr lang="fr-FR" sz="1600" i="1" dirty="0">
              <a:solidFill>
                <a:srgbClr val="FF660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1430091" y="3329598"/>
            <a:ext cx="514832" cy="4347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0333"/>
            <a:ext cx="6486891" cy="202026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465476" y="5822632"/>
            <a:ext cx="36781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FF6600"/>
                </a:solidFill>
              </a:rPr>
              <a:t>Cohérence « locale » des exigences par construction (diagramme)</a:t>
            </a:r>
            <a:endParaRPr lang="fr-FR" sz="16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28" grpId="0"/>
    </p:bldLst>
  </p:timing>
</p:sld>
</file>

<file path=ppt/theme/theme1.xml><?xml version="1.0" encoding="utf-8"?>
<a:theme xmlns:a="http://schemas.openxmlformats.org/drawingml/2006/main" name="Samares-modele-p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Samares-modele-ppt.potx</Template>
  <TotalTime>7404</TotalTime>
  <Words>192</Words>
  <Application>Microsoft Macintosh PowerPoint</Application>
  <PresentationFormat>Présentation à l'écran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Samares-modele-ppt</vt:lpstr>
      <vt:lpstr>Présentation PowerPoint</vt:lpstr>
      <vt:lpstr>Samares Engineering en 1 slide</vt:lpstr>
      <vt:lpstr>Ingénierie pilotée par les modèles</vt:lpstr>
      <vt:lpstr>Traduction en exigences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 .</dc:creator>
  <cp:lastModifiedBy>FAUDOU raphael</cp:lastModifiedBy>
  <cp:revision>408</cp:revision>
  <dcterms:created xsi:type="dcterms:W3CDTF">2014-01-24T11:14:48Z</dcterms:created>
  <dcterms:modified xsi:type="dcterms:W3CDTF">2015-10-07T22:16:03Z</dcterms:modified>
</cp:coreProperties>
</file>