
<file path=[Content_Types].xml><?xml version="1.0" encoding="utf-8"?>
<Types xmlns="http://schemas.openxmlformats.org/package/2006/content-types">
  <Default Extension="emf" ContentType="image/x-emf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r:id="rId1"/>
  </p:sldMasterIdLst>
  <p:notesMasterIdLst>
    <p:notesMasterId r:id="rId4"/>
  </p:notesMasterIdLst>
  <p:handoutMasterIdLst>
    <p:handoutMasterId r:id="rId5"/>
  </p:handoutMasterIdLst>
  <p:sldIdLst>
    <p:sldId id="291" r:id="rId2"/>
    <p:sldId id="292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16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 useTimings="0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262FCE"/>
    <a:srgbClr val="AAC8E5"/>
    <a:srgbClr val="0071ED"/>
    <a:srgbClr val="005DC0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84330" autoAdjust="0"/>
  </p:normalViewPr>
  <p:slideViewPr>
    <p:cSldViewPr snapToObjects="1">
      <p:cViewPr varScale="1">
        <p:scale>
          <a:sx n="92" d="100"/>
          <a:sy n="92" d="100"/>
        </p:scale>
        <p:origin x="-1360" y="-104"/>
      </p:cViewPr>
      <p:guideLst>
        <p:guide orient="horz" pos="16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>
        <p:scale>
          <a:sx n="150" d="100"/>
          <a:sy n="150" d="100"/>
        </p:scale>
        <p:origin x="-1456" y="184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791A0-01AC-BD41-9208-6574CA6849C1}" type="datetimeFigureOut">
              <a:rPr lang="fr-FR" smtClean="0"/>
              <a:pPr/>
              <a:t>8/10/15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B1AE1-E363-D748-A77C-133D73AC9F3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289210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FF495-38FE-6047-9BDF-B9B0571BE29D}" type="datetimeFigureOut">
              <a:rPr lang="fr-FR" smtClean="0"/>
              <a:pPr/>
              <a:t>8/10/15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6EF29-846A-D945-BA8B-52909E57B543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02528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LACL - Visite AERES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9D1D-7E2E-2B4D-AA52-AC9CAB29AE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LACL - Visite AERES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9D1D-7E2E-2B4D-AA52-AC9CAB29AE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LACL - Visite AERES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9D1D-7E2E-2B4D-AA52-AC9CAB29AE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LACL - Visite AERES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9D1D-7E2E-2B4D-AA52-AC9CAB29AE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LACL - Visite AERES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9D1D-7E2E-2B4D-AA52-AC9CAB29AE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 décembre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LACL - Visite AERES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9D1D-7E2E-2B4D-AA52-AC9CAB29AE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 décembre 2013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LACL - Visite AERES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9D1D-7E2E-2B4D-AA52-AC9CAB29AE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 décembre 2013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LACL - Visite AERES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9D1D-7E2E-2B4D-AA52-AC9CAB29AE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 décembre 2013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LACL - Visite AERES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9D1D-7E2E-2B4D-AA52-AC9CAB29AE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 décembre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LACL - Visite AERES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9D1D-7E2E-2B4D-AA52-AC9CAB29AE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9 décembre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LACL - Visite AERES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9D1D-7E2E-2B4D-AA52-AC9CAB29AE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69D1D-7E2E-2B4D-AA52-AC9CAB29AE8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440362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fr-FR" sz="2800" b="1" i="1" dirty="0" smtClean="0">
                <a:solidFill>
                  <a:srgbClr val="262FCE"/>
                </a:solidFill>
              </a:rPr>
              <a:t>LACL, équipe SVS,</a:t>
            </a:r>
            <a:r>
              <a:rPr lang="fr-FR" sz="2800" b="1" i="1" dirty="0" smtClean="0">
                <a:solidFill>
                  <a:srgbClr val="262FCE"/>
                </a:solidFill>
              </a:rPr>
              <a:t> axe </a:t>
            </a:r>
            <a:r>
              <a:rPr lang="fr-FR" sz="2800" b="1" i="1" dirty="0" smtClean="0">
                <a:solidFill>
                  <a:srgbClr val="262FCE"/>
                </a:solidFill>
              </a:rPr>
              <a:t>Modélisation de Systèmes (5 personnes)</a:t>
            </a:r>
          </a:p>
          <a:p>
            <a:pPr>
              <a:spcAft>
                <a:spcPts val="1200"/>
              </a:spcAft>
              <a:buNone/>
            </a:pPr>
            <a:r>
              <a:rPr lang="fr-FR" sz="2800" dirty="0" smtClean="0">
                <a:solidFill>
                  <a:srgbClr val="3366FF"/>
                </a:solidFill>
              </a:rPr>
              <a:t>Ce qu'on fait : </a:t>
            </a:r>
            <a:endParaRPr lang="fr-FR" sz="2800" dirty="0" smtClean="0">
              <a:solidFill>
                <a:srgbClr val="3366FF"/>
              </a:solidFill>
            </a:endParaRPr>
          </a:p>
          <a:p>
            <a:pPr>
              <a:spcAft>
                <a:spcPts val="1200"/>
              </a:spcAft>
            </a:pPr>
            <a:r>
              <a:rPr lang="fr-FR" sz="2800" dirty="0" smtClean="0"/>
              <a:t>Expression des </a:t>
            </a:r>
            <a:r>
              <a:rPr lang="fr-FR" sz="2800" dirty="0" smtClean="0">
                <a:solidFill>
                  <a:srgbClr val="FF0000"/>
                </a:solidFill>
              </a:rPr>
              <a:t>exigences fonctionnelles</a:t>
            </a:r>
            <a:r>
              <a:rPr lang="fr-FR" sz="2800" dirty="0" smtClean="0"/>
              <a:t> et </a:t>
            </a:r>
            <a:r>
              <a:rPr lang="fr-FR" sz="2800" dirty="0" err="1" smtClean="0">
                <a:solidFill>
                  <a:srgbClr val="FF0000"/>
                </a:solidFill>
              </a:rPr>
              <a:t>non-fonctionnelles</a:t>
            </a:r>
            <a:r>
              <a:rPr lang="fr-FR" sz="2800" dirty="0" smtClean="0"/>
              <a:t> sous forme de buts</a:t>
            </a:r>
          </a:p>
          <a:p>
            <a:pPr lvl="1">
              <a:spcAft>
                <a:spcPts val="1200"/>
              </a:spcAft>
            </a:pPr>
            <a:r>
              <a:rPr lang="fr-FR" sz="2400" dirty="0" smtClean="0"/>
              <a:t>Extension </a:t>
            </a:r>
            <a:r>
              <a:rPr lang="fr-FR" sz="2400" dirty="0" smtClean="0"/>
              <a:t>de</a:t>
            </a:r>
            <a:r>
              <a:rPr lang="fr-FR" sz="2400" dirty="0" smtClean="0"/>
              <a:t> </a:t>
            </a:r>
            <a:r>
              <a:rPr lang="fr-FR" sz="2400" dirty="0" err="1" smtClean="0"/>
              <a:t>SysML</a:t>
            </a:r>
            <a:r>
              <a:rPr lang="fr-FR" sz="2400" dirty="0" smtClean="0"/>
              <a:t> pour prendre en compte les concepts de buts (KAOS) </a:t>
            </a:r>
          </a:p>
          <a:p>
            <a:pPr lvl="1">
              <a:spcAft>
                <a:spcPts val="1200"/>
              </a:spcAft>
            </a:pPr>
            <a:r>
              <a:rPr lang="fr-FR" sz="2400" dirty="0" smtClean="0"/>
              <a:t>I</a:t>
            </a:r>
            <a:r>
              <a:rPr lang="fr-FR" sz="2400" dirty="0" smtClean="0"/>
              <a:t>ntégration </a:t>
            </a:r>
            <a:r>
              <a:rPr lang="fr-FR" sz="2400" dirty="0" smtClean="0"/>
              <a:t>de la </a:t>
            </a:r>
            <a:r>
              <a:rPr lang="fr-FR" sz="2400" dirty="0" smtClean="0"/>
              <a:t>variabilité dans un modèle de buts</a:t>
            </a:r>
          </a:p>
          <a:p>
            <a:pPr>
              <a:spcAft>
                <a:spcPts val="1200"/>
              </a:spcAft>
            </a:pPr>
            <a:r>
              <a:rPr lang="fr-FR" sz="2800" dirty="0" smtClean="0"/>
              <a:t>M</a:t>
            </a:r>
            <a:r>
              <a:rPr lang="fr-FR" sz="2800" dirty="0" smtClean="0"/>
              <a:t>éthodologie </a:t>
            </a:r>
            <a:r>
              <a:rPr lang="fr-FR" sz="2800" dirty="0" smtClean="0"/>
              <a:t>de </a:t>
            </a:r>
            <a:r>
              <a:rPr lang="fr-FR" sz="2800" dirty="0" smtClean="0">
                <a:solidFill>
                  <a:srgbClr val="FF0000"/>
                </a:solidFill>
              </a:rPr>
              <a:t>construction de spécifications formelles </a:t>
            </a:r>
            <a:r>
              <a:rPr lang="fr-FR" sz="2800" dirty="0" smtClean="0"/>
              <a:t>dirigées par les exigences</a:t>
            </a:r>
            <a:r>
              <a:rPr lang="fr-FR" sz="2800" dirty="0" smtClean="0"/>
              <a:t>. (Goal/</a:t>
            </a:r>
            <a:r>
              <a:rPr lang="fr-FR" sz="2800" dirty="0" err="1" smtClean="0"/>
              <a:t>SysML</a:t>
            </a:r>
            <a:r>
              <a:rPr lang="fr-FR" sz="2800" dirty="0" smtClean="0"/>
              <a:t> vers </a:t>
            </a:r>
            <a:r>
              <a:rPr lang="fr-FR" sz="2800" dirty="0" err="1" smtClean="0"/>
              <a:t>Event-</a:t>
            </a:r>
            <a:r>
              <a:rPr lang="fr-FR" sz="2800" dirty="0" err="1" smtClean="0"/>
              <a:t>B</a:t>
            </a:r>
            <a:r>
              <a:rPr lang="fr-FR" sz="2800" dirty="0" smtClean="0"/>
              <a:t>)</a:t>
            </a:r>
          </a:p>
          <a:p>
            <a:pPr>
              <a:spcAft>
                <a:spcPts val="1200"/>
              </a:spcAft>
            </a:pPr>
            <a:r>
              <a:rPr lang="fr-FR" sz="2800" dirty="0" smtClean="0">
                <a:solidFill>
                  <a:srgbClr val="FF0000"/>
                </a:solidFill>
              </a:rPr>
              <a:t>Projet ANR FORMOSE </a:t>
            </a:r>
            <a:r>
              <a:rPr lang="fr-FR" sz="2800" dirty="0" smtClean="0"/>
              <a:t>(2014-2019) : méthode </a:t>
            </a:r>
            <a:r>
              <a:rPr lang="fr-FR" sz="2800" dirty="0" smtClean="0"/>
              <a:t>formelle</a:t>
            </a:r>
            <a:r>
              <a:rPr lang="fr-FR" sz="2800" dirty="0" smtClean="0"/>
              <a:t> d'IE orientée </a:t>
            </a:r>
            <a:r>
              <a:rPr lang="fr-FR" sz="2800" dirty="0" smtClean="0"/>
              <a:t>modèles pour des systèmes complexes critiques, supportée par un outil </a:t>
            </a:r>
            <a:r>
              <a:rPr lang="fr-FR" sz="2800" dirty="0" smtClean="0"/>
              <a:t>libre                                            (partenaires : Thales, </a:t>
            </a:r>
            <a:r>
              <a:rPr lang="fr-FR" sz="2800" dirty="0" err="1" smtClean="0"/>
              <a:t>Clearsy</a:t>
            </a:r>
            <a:r>
              <a:rPr lang="fr-FR" sz="2800" dirty="0" smtClean="0"/>
              <a:t>, </a:t>
            </a:r>
            <a:r>
              <a:rPr lang="fr-FR" sz="2800" dirty="0" err="1" smtClean="0"/>
              <a:t>Mines-Telecom</a:t>
            </a:r>
            <a:r>
              <a:rPr lang="fr-FR" sz="2800" dirty="0" smtClean="0"/>
              <a:t>, LACL)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04800" y="123085"/>
            <a:ext cx="1335602" cy="679943"/>
          </a:xfrm>
          <a:prstGeom prst="rect">
            <a:avLst/>
          </a:prstGeom>
        </p:spPr>
      </p:pic>
      <p:pic>
        <p:nvPicPr>
          <p:cNvPr id="5" name="Image 4" descr="UPEC_rvb20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-162282"/>
            <a:ext cx="2438400" cy="132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fr-FR" dirty="0" smtClean="0"/>
              <a:t>Nos attentes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fr-FR" dirty="0" smtClean="0"/>
              <a:t>Partage de connaissances </a:t>
            </a:r>
            <a:r>
              <a:rPr lang="fr-FR" dirty="0" smtClean="0"/>
              <a:t>autour de </a:t>
            </a:r>
            <a:r>
              <a:rPr lang="fr-FR" dirty="0" smtClean="0"/>
              <a:t>l'IE : </a:t>
            </a:r>
          </a:p>
          <a:p>
            <a:pPr lvl="1"/>
            <a:r>
              <a:rPr lang="fr-FR" dirty="0" smtClean="0"/>
              <a:t>entre différentes communautés (systèmes d'information, systèmes complexes, systèmes </a:t>
            </a:r>
            <a:r>
              <a:rPr lang="fr-FR" dirty="0" err="1" smtClean="0"/>
              <a:t>cyber-physiques</a:t>
            </a:r>
            <a:r>
              <a:rPr lang="fr-FR" dirty="0" smtClean="0"/>
              <a:t>, …) </a:t>
            </a:r>
            <a:endParaRPr lang="fr-FR" dirty="0" smtClean="0"/>
          </a:p>
          <a:p>
            <a:pPr lvl="1"/>
            <a:r>
              <a:rPr lang="fr-FR" dirty="0" smtClean="0"/>
              <a:t>entre recherche et industrie : quels sont les besoins des industriels, leurs bonnes pratiques …</a:t>
            </a:r>
          </a:p>
          <a:p>
            <a:r>
              <a:rPr lang="fr-FR" dirty="0" smtClean="0"/>
              <a:t>C</a:t>
            </a:r>
            <a:r>
              <a:rPr lang="fr-FR" dirty="0" smtClean="0"/>
              <a:t>onstruction d'une communauté IE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69D1D-7E2E-2B4D-AA52-AC9CAB29AE8E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04800" y="123085"/>
            <a:ext cx="1335602" cy="679943"/>
          </a:xfrm>
          <a:prstGeom prst="rect">
            <a:avLst/>
          </a:prstGeom>
        </p:spPr>
      </p:pic>
      <p:pic>
        <p:nvPicPr>
          <p:cNvPr id="6" name="Image 5" descr="UPEC_rvb20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-162282"/>
            <a:ext cx="2438400" cy="132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5108</TotalTime>
  <Words>157</Words>
  <Application>Microsoft Office PowerPoint</Application>
  <PresentationFormat>Présentation à l'écran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Nos attentes</vt:lpstr>
    </vt:vector>
  </TitlesOfParts>
  <Company>Universite Paris 12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Laboratoire d'Algorithmi</dc:title>
  <dc:creator>Regine Laleau</dc:creator>
  <cp:lastModifiedBy>Regine Laleau</cp:lastModifiedBy>
  <cp:revision>292</cp:revision>
  <cp:lastPrinted>2013-12-03T16:27:57Z</cp:lastPrinted>
  <dcterms:created xsi:type="dcterms:W3CDTF">2015-10-08T10:18:41Z</dcterms:created>
  <dcterms:modified xsi:type="dcterms:W3CDTF">2015-10-08T13:27:34Z</dcterms:modified>
</cp:coreProperties>
</file>