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3" r:id="rId1"/>
  </p:sldMasterIdLst>
  <p:notesMasterIdLst>
    <p:notesMasterId r:id="rId5"/>
  </p:notesMasterIdLst>
  <p:handoutMasterIdLst>
    <p:handoutMasterId r:id="rId6"/>
  </p:handoutMasterIdLst>
  <p:sldIdLst>
    <p:sldId id="303" r:id="rId2"/>
    <p:sldId id="435" r:id="rId3"/>
    <p:sldId id="434" r:id="rId4"/>
  </p:sldIdLst>
  <p:sldSz cx="9144000" cy="5715000" type="screen16x10"/>
  <p:notesSz cx="6797675" cy="992822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66CC"/>
    <a:srgbClr val="FF9900"/>
    <a:srgbClr val="FF9999"/>
    <a:srgbClr val="FFFFCC"/>
    <a:srgbClr val="0099FF"/>
    <a:srgbClr val="0099CC"/>
    <a:srgbClr val="C9E4FF"/>
    <a:srgbClr val="99CCFF"/>
    <a:srgbClr val="E1F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013" autoAdjust="0"/>
  </p:normalViewPr>
  <p:slideViewPr>
    <p:cSldViewPr>
      <p:cViewPr>
        <p:scale>
          <a:sx n="100" d="100"/>
          <a:sy n="100" d="100"/>
        </p:scale>
        <p:origin x="-504" y="8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359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159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fr-FR"/>
              <a:t>Institut Eurécom - BP 193 - F-06904 Sophia Antipolis cedex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2A7E8C0-F54E-43E7-9E5E-1C24339CA7F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91575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20688" y="744538"/>
            <a:ext cx="59563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fr-FR"/>
              <a:t>Institut Eurécom - BP 193 - F-06904 Sophia Antipolis cedex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F38C8F4-9352-4651-882E-037E74D2C2F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3213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8C8F4-9352-4651-882E-037E74D2C2FB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3364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8C8F4-9352-4651-882E-037E74D2C2FB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4117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81237-91E3-4488-A780-F732468E0D03}" type="datetime1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304D9-C71B-4EEA-96EE-8472027A7C6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2125" y="157429"/>
            <a:ext cx="2051050" cy="50403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157429"/>
            <a:ext cx="6005512" cy="50403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C10F4-152A-4C3C-A186-2A11A3CAE4BC}" type="datetime1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DB9BF-5DD7-4281-A4B5-607BE67B827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157428"/>
            <a:ext cx="8208962" cy="5397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4216" y="817563"/>
            <a:ext cx="4027487" cy="438017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64103" y="817563"/>
            <a:ext cx="4029075" cy="21259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64103" y="3070490"/>
            <a:ext cx="4029075" cy="2127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89528-20F9-4E33-B13E-B0052AD093B7}" type="datetime1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697C8-1313-44B3-94B5-FF3D7CC4556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92278" y="3997855"/>
            <a:ext cx="7192963" cy="660136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>
                <a:solidFill>
                  <a:schemeClr val="bg2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92275" y="2436813"/>
            <a:ext cx="7196138" cy="1381125"/>
          </a:xfrm>
        </p:spPr>
        <p:txBody>
          <a:bodyPr/>
          <a:lstStyle>
            <a:lvl1pPr algn="ctr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EF1EC-768C-49DC-80A1-EF80CA090F16}" type="datetime1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10DB4-1755-45AC-84D9-191F2EC89D2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1359F-BF9E-44A0-A929-CC61505527A3}" type="datetime1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4BB0E-5592-4592-ACBD-421DD95FE9C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6" y="817563"/>
            <a:ext cx="4027487" cy="43801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3" y="817563"/>
            <a:ext cx="4029075" cy="43801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A8402-2D57-40EB-A433-4B48D7586B76}" type="datetime1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DCEFD-4107-4BA6-B3CC-558A5FADA59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2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79262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22EEE-8521-4AEE-8226-19A0B7E3401B}" type="datetime1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8" name="Rectangle 2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C3DC7-EB41-4D28-8199-CC4FBD77BC8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22968-B247-448A-8F3F-74BB4640365F}" type="datetime1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54F7C-FB32-414D-BC17-ACB2CBDB4D2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C3C79-363B-40A7-9EAC-B38855DBCC9A}" type="datetime1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1C4CA-992F-4F2F-A05F-7681A2A3457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6239B-453D-4F49-B02C-0B80E5B25F1D}" type="datetime1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5BC6B-7827-4F9B-A56E-FC8A312903A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3FABB-5918-48B5-80DB-CB15CA35658A}" type="datetime1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B02D9-0909-469F-9542-8D4EFCD2E61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pp://www.eurecom.fr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817563"/>
            <a:ext cx="8208962" cy="437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88077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4763" y="5340350"/>
            <a:ext cx="1511300" cy="1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EB6B4FE-703D-4F8F-B842-C4E9A5B181BE}" type="datetime1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8807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57163"/>
            <a:ext cx="820896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88080" name="Rectangle 16"/>
          <p:cNvSpPr>
            <a:spLocks noChangeArrowheads="1"/>
          </p:cNvSpPr>
          <p:nvPr userDrawn="1"/>
        </p:nvSpPr>
        <p:spPr bwMode="auto">
          <a:xfrm rot="16200000" flipV="1">
            <a:off x="4542631" y="-3579018"/>
            <a:ext cx="58737" cy="86423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99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30" name="Picture 17" descr="logo_Eurecom">
            <a:hlinkClick r:id="rId15" action="ppaction://hlinkfile"/>
          </p:cNvPr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885113" y="5324475"/>
            <a:ext cx="1116012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082" name="Line 18"/>
          <p:cNvSpPr>
            <a:spLocks noChangeShapeType="1"/>
          </p:cNvSpPr>
          <p:nvPr userDrawn="1"/>
        </p:nvSpPr>
        <p:spPr bwMode="auto">
          <a:xfrm>
            <a:off x="0" y="5265738"/>
            <a:ext cx="9144000" cy="0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88083" name="Line 19"/>
          <p:cNvSpPr>
            <a:spLocks noChangeShapeType="1"/>
          </p:cNvSpPr>
          <p:nvPr userDrawn="1"/>
        </p:nvSpPr>
        <p:spPr bwMode="auto">
          <a:xfrm>
            <a:off x="0" y="5299075"/>
            <a:ext cx="9144000" cy="0"/>
          </a:xfrm>
          <a:prstGeom prst="line">
            <a:avLst/>
          </a:prstGeom>
          <a:noFill/>
          <a:ln w="19050">
            <a:solidFill>
              <a:srgbClr val="0099CC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88087" name="Rectangle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3075" y="5535613"/>
            <a:ext cx="576263" cy="16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  <a:latin typeface="Eurostile LT Std" charset="0"/>
              </a:defRPr>
            </a:lvl1pPr>
          </a:lstStyle>
          <a:p>
            <a:pPr>
              <a:defRPr/>
            </a:pPr>
            <a:fld id="{C6FF015E-7DEB-48EC-BF8D-51F70F58AF1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8" r:id="rId1"/>
    <p:sldLayoutId id="2147484377" r:id="rId2"/>
    <p:sldLayoutId id="2147484378" r:id="rId3"/>
    <p:sldLayoutId id="2147484379" r:id="rId4"/>
    <p:sldLayoutId id="2147484380" r:id="rId5"/>
    <p:sldLayoutId id="2147484381" r:id="rId6"/>
    <p:sldLayoutId id="2147484382" r:id="rId7"/>
    <p:sldLayoutId id="2147484383" r:id="rId8"/>
    <p:sldLayoutId id="2147484384" r:id="rId9"/>
    <p:sldLayoutId id="2147484385" r:id="rId10"/>
    <p:sldLayoutId id="2147484386" r:id="rId11"/>
    <p:sldLayoutId id="2147484387" r:id="rId12"/>
    <p:sldLayoutId id="2147484389" r:id="rId13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99CC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99CC"/>
          </a:solidFill>
          <a:effectLst>
            <a:outerShdw blurRad="38100" dist="38100" dir="2700000" algn="tl">
              <a:srgbClr val="C0C0C0"/>
            </a:outerShdw>
          </a:effectLst>
          <a:latin typeface="Eurostile LT Std" pitchFamily="34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99CC"/>
          </a:solidFill>
          <a:effectLst>
            <a:outerShdw blurRad="38100" dist="38100" dir="2700000" algn="tl">
              <a:srgbClr val="C0C0C0"/>
            </a:outerShdw>
          </a:effectLst>
          <a:latin typeface="Eurostile LT Std" pitchFamily="34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99CC"/>
          </a:solidFill>
          <a:effectLst>
            <a:outerShdw blurRad="38100" dist="38100" dir="2700000" algn="tl">
              <a:srgbClr val="C0C0C0"/>
            </a:outerShdw>
          </a:effectLst>
          <a:latin typeface="Eurostile LT Std" pitchFamily="34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99CC"/>
          </a:solidFill>
          <a:effectLst>
            <a:outerShdw blurRad="38100" dist="38100" dir="2700000" algn="tl">
              <a:srgbClr val="C0C0C0"/>
            </a:outerShdw>
          </a:effectLst>
          <a:latin typeface="Eurostile LT Std" pitchFamily="34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99CC"/>
          </a:solidFill>
          <a:effectLst>
            <a:outerShdw blurRad="38100" dist="38100" dir="2700000" algn="tl">
              <a:srgbClr val="C0C0C0"/>
            </a:outerShdw>
          </a:effectLst>
          <a:latin typeface="Eurostile LT Std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99CC"/>
          </a:solidFill>
          <a:effectLst>
            <a:outerShdw blurRad="38100" dist="38100" dir="2700000" algn="tl">
              <a:srgbClr val="C0C0C0"/>
            </a:outerShdw>
          </a:effectLst>
          <a:latin typeface="Eurostile LT Std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99CC"/>
          </a:solidFill>
          <a:effectLst>
            <a:outerShdw blurRad="38100" dist="38100" dir="2700000" algn="tl">
              <a:srgbClr val="C0C0C0"/>
            </a:outerShdw>
          </a:effectLst>
          <a:latin typeface="Eurostile LT Std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99CC"/>
          </a:solidFill>
          <a:effectLst>
            <a:outerShdw blurRad="38100" dist="38100" dir="2700000" algn="tl">
              <a:srgbClr val="C0C0C0"/>
            </a:outerShdw>
          </a:effectLst>
          <a:latin typeface="Eurostile LT Std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rgbClr val="0099CC"/>
        </a:buClr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Arial" pitchFamily="34" charset="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Marlett" pitchFamily="2" charset="2"/>
        <a:buChar char="h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F"/>
        <a:defRPr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s"/>
        <a:defRPr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s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s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s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s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143125"/>
            <a:ext cx="9144000" cy="1270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Présentation</a:t>
            </a:r>
            <a:r>
              <a:rPr lang="en-US" dirty="0" smtClean="0"/>
              <a:t> du </a:t>
            </a:r>
            <a:r>
              <a:rPr lang="en-US" dirty="0" err="1" smtClean="0"/>
              <a:t>Département</a:t>
            </a:r>
            <a:r>
              <a:rPr lang="en-US" dirty="0" smtClean="0"/>
              <a:t> </a:t>
            </a:r>
            <a:r>
              <a:rPr lang="en-US" dirty="0" err="1" smtClean="0"/>
              <a:t>Réseau</a:t>
            </a:r>
            <a:r>
              <a:rPr lang="en-US" dirty="0" smtClean="0"/>
              <a:t> et </a:t>
            </a:r>
            <a:r>
              <a:rPr lang="en-US" dirty="0" err="1" smtClean="0"/>
              <a:t>Sécurité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GT IE – GDR GPL – 09/10/2015</a:t>
            </a:r>
            <a:endParaRPr lang="en-US" sz="24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12888" y="3810000"/>
            <a:ext cx="5867400" cy="14605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Yves ROUDIER</a:t>
            </a:r>
          </a:p>
          <a:p>
            <a:pPr eaLnBrk="1" hangingPunct="1"/>
            <a:r>
              <a:rPr lang="en-US" sz="2800" dirty="0" smtClean="0"/>
              <a:t>EURECOM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 err="1" smtClean="0"/>
              <a:t>Dépt</a:t>
            </a:r>
            <a:r>
              <a:rPr lang="fr-FR" dirty="0" smtClean="0"/>
              <a:t>. </a:t>
            </a:r>
            <a:r>
              <a:rPr lang="fr-FR" dirty="0" smtClean="0"/>
              <a:t>Réseau et Sécurité - Membres</a:t>
            </a:r>
            <a:endParaRPr lang="fr-FR" dirty="0" smtClean="0"/>
          </a:p>
        </p:txBody>
      </p:sp>
      <p:sp>
        <p:nvSpPr>
          <p:cNvPr id="12293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107504" y="769268"/>
            <a:ext cx="4027487" cy="43799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1600" dirty="0" smtClean="0"/>
              <a:t>Professors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err="1" smtClean="0"/>
              <a:t>Davide</a:t>
            </a:r>
            <a:r>
              <a:rPr lang="en-US" sz="1400" dirty="0" smtClean="0"/>
              <a:t> </a:t>
            </a:r>
            <a:r>
              <a:rPr lang="en-US" sz="1400" dirty="0" err="1" smtClean="0"/>
              <a:t>Balzarotti</a:t>
            </a:r>
            <a:endParaRPr lang="en-US" sz="14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Maurizio </a:t>
            </a:r>
            <a:r>
              <a:rPr lang="en-US" sz="1400" smtClean="0"/>
              <a:t>Filippone</a:t>
            </a:r>
            <a:endParaRPr lang="en-US" sz="14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400" dirty="0" err="1" smtClean="0"/>
              <a:t>Aurélien</a:t>
            </a:r>
            <a:r>
              <a:rPr lang="en-US" sz="1400" dirty="0" smtClean="0"/>
              <a:t> </a:t>
            </a:r>
            <a:r>
              <a:rPr lang="en-US" sz="1400" dirty="0" err="1" smtClean="0"/>
              <a:t>Francillon</a:t>
            </a:r>
            <a:endParaRPr lang="en-US" sz="14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Patrick </a:t>
            </a:r>
            <a:r>
              <a:rPr lang="en-US" sz="1400" dirty="0" err="1" smtClean="0"/>
              <a:t>Loiseau</a:t>
            </a:r>
            <a:endParaRPr lang="en-US" sz="14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400" dirty="0" err="1" smtClean="0"/>
              <a:t>Pietro</a:t>
            </a:r>
            <a:r>
              <a:rPr lang="en-US" sz="1400" dirty="0" smtClean="0"/>
              <a:t> </a:t>
            </a:r>
            <a:r>
              <a:rPr lang="en-US" sz="1400" dirty="0" err="1" smtClean="0"/>
              <a:t>Michiardi</a:t>
            </a:r>
            <a:endParaRPr lang="en-US" sz="1400" dirty="0" smtClean="0"/>
          </a:p>
          <a:p>
            <a:pPr lvl="1" eaLnBrk="1" hangingPunct="1">
              <a:lnSpc>
                <a:spcPct val="80000"/>
              </a:lnSpc>
            </a:pPr>
            <a:r>
              <a:rPr lang="en-GB" sz="1400" dirty="0" err="1" smtClean="0"/>
              <a:t>Refik</a:t>
            </a:r>
            <a:r>
              <a:rPr lang="en-GB" sz="1400" dirty="0" smtClean="0"/>
              <a:t> </a:t>
            </a:r>
            <a:r>
              <a:rPr lang="en-GB" sz="1400" dirty="0" err="1" smtClean="0"/>
              <a:t>Molva</a:t>
            </a:r>
            <a:endParaRPr lang="en-GB" sz="1400" dirty="0" smtClean="0"/>
          </a:p>
          <a:p>
            <a:pPr lvl="1" eaLnBrk="1" hangingPunct="1">
              <a:lnSpc>
                <a:spcPct val="80000"/>
              </a:lnSpc>
            </a:pPr>
            <a:r>
              <a:rPr lang="en-GB" sz="1400" dirty="0" smtClean="0"/>
              <a:t>Yves </a:t>
            </a:r>
            <a:r>
              <a:rPr lang="en-GB" sz="1400" dirty="0" err="1" smtClean="0"/>
              <a:t>Roudier</a:t>
            </a:r>
            <a:endParaRPr lang="en-GB" sz="1400" dirty="0" smtClean="0"/>
          </a:p>
          <a:p>
            <a:pPr eaLnBrk="1" hangingPunct="1">
              <a:lnSpc>
                <a:spcPct val="80000"/>
              </a:lnSpc>
            </a:pPr>
            <a:r>
              <a:rPr lang="en-GB" sz="1600" dirty="0" smtClean="0"/>
              <a:t>Visiting Scientists</a:t>
            </a:r>
          </a:p>
          <a:p>
            <a:pPr lvl="1"/>
            <a:r>
              <a:rPr lang="en-US" sz="1400" b="0" dirty="0"/>
              <a:t>Lucian </a:t>
            </a:r>
            <a:r>
              <a:rPr lang="en-US" sz="1400" b="0" dirty="0" err="1"/>
              <a:t>Cojocar</a:t>
            </a:r>
            <a:r>
              <a:rPr lang="en-US" sz="1400" b="0" dirty="0"/>
              <a:t>  (</a:t>
            </a:r>
            <a:r>
              <a:rPr lang="en-US" sz="1400" b="0" dirty="0" err="1"/>
              <a:t>Vrije</a:t>
            </a:r>
            <a:r>
              <a:rPr lang="en-US" sz="1400" b="0" dirty="0"/>
              <a:t> </a:t>
            </a:r>
            <a:r>
              <a:rPr lang="en-US" sz="1400" b="0" dirty="0" smtClean="0"/>
              <a:t>Univ.)</a:t>
            </a:r>
          </a:p>
          <a:p>
            <a:pPr lvl="1"/>
            <a:r>
              <a:rPr lang="en-US" sz="1400" dirty="0" smtClean="0"/>
              <a:t>Jens </a:t>
            </a:r>
            <a:r>
              <a:rPr lang="en-US" sz="1400" dirty="0" err="1" smtClean="0"/>
              <a:t>Grossklags</a:t>
            </a:r>
            <a:r>
              <a:rPr lang="en-US" sz="1400" dirty="0" smtClean="0"/>
              <a:t> (Pennsylvania S.U.)</a:t>
            </a:r>
            <a:endParaRPr lang="en-US" sz="1400" b="0" dirty="0" smtClean="0"/>
          </a:p>
          <a:p>
            <a:pPr lvl="1"/>
            <a:r>
              <a:rPr lang="en-US" sz="1400" b="0" dirty="0" err="1" smtClean="0"/>
              <a:t>Raimo</a:t>
            </a:r>
            <a:r>
              <a:rPr lang="en-US" sz="1400" b="0" dirty="0" smtClean="0"/>
              <a:t> </a:t>
            </a:r>
            <a:r>
              <a:rPr lang="en-US" sz="1400" b="0" dirty="0" err="1" smtClean="0"/>
              <a:t>Kantola</a:t>
            </a:r>
            <a:r>
              <a:rPr lang="en-US" sz="1400" b="0" dirty="0" smtClean="0"/>
              <a:t> (Aalto)</a:t>
            </a:r>
          </a:p>
          <a:p>
            <a:pPr lvl="1"/>
            <a:r>
              <a:rPr lang="en-US" sz="1400" b="0" dirty="0" smtClean="0"/>
              <a:t>Oivind </a:t>
            </a:r>
            <a:r>
              <a:rPr lang="en-US" sz="1400" b="0" dirty="0"/>
              <a:t>Kure (</a:t>
            </a:r>
            <a:r>
              <a:rPr lang="en-US" sz="1400" b="0" dirty="0" smtClean="0"/>
              <a:t>NTNU)</a:t>
            </a:r>
          </a:p>
          <a:p>
            <a:pPr lvl="1"/>
            <a:r>
              <a:rPr lang="en-US" sz="1400" b="0" dirty="0" err="1" smtClean="0"/>
              <a:t>Loukas</a:t>
            </a:r>
            <a:r>
              <a:rPr lang="en-US" sz="1400" b="0" dirty="0" smtClean="0"/>
              <a:t> </a:t>
            </a:r>
            <a:r>
              <a:rPr lang="en-US" sz="1400" b="0" dirty="0" err="1" smtClean="0"/>
              <a:t>Lazos</a:t>
            </a:r>
            <a:r>
              <a:rPr lang="en-US" sz="1400" b="0" dirty="0" smtClean="0"/>
              <a:t> (Univ</a:t>
            </a:r>
            <a:r>
              <a:rPr lang="en-US" sz="1400" dirty="0" smtClean="0"/>
              <a:t>. of Arizona)</a:t>
            </a:r>
            <a:endParaRPr lang="en-US" sz="1400" b="0" dirty="0" smtClean="0"/>
          </a:p>
          <a:p>
            <a:pPr lvl="1"/>
            <a:r>
              <a:rPr lang="en-US" sz="1400" b="0" dirty="0" smtClean="0"/>
              <a:t>Galina Schwartz (UC </a:t>
            </a:r>
            <a:r>
              <a:rPr lang="en-US" sz="1400" dirty="0"/>
              <a:t>B</a:t>
            </a:r>
            <a:r>
              <a:rPr lang="en-US" sz="1400" b="0" dirty="0" smtClean="0"/>
              <a:t>erkeley)</a:t>
            </a:r>
          </a:p>
          <a:p>
            <a:pPr lvl="0">
              <a:lnSpc>
                <a:spcPct val="80000"/>
              </a:lnSpc>
            </a:pPr>
            <a:r>
              <a:rPr lang="en-GB" sz="1600" dirty="0" smtClean="0">
                <a:solidFill>
                  <a:srgbClr val="000000"/>
                </a:solidFill>
              </a:rPr>
              <a:t>Research </a:t>
            </a:r>
            <a:r>
              <a:rPr lang="en-GB" sz="1600" dirty="0">
                <a:solidFill>
                  <a:srgbClr val="000000"/>
                </a:solidFill>
              </a:rPr>
              <a:t>Engineers</a:t>
            </a:r>
            <a:endParaRPr lang="en-GB" sz="1400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GB" sz="1400" dirty="0" smtClean="0">
                <a:solidFill>
                  <a:srgbClr val="000000"/>
                </a:solidFill>
              </a:rPr>
              <a:t>Luca Bruno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</a:rPr>
              <a:t>Sandeep </a:t>
            </a:r>
            <a:r>
              <a:rPr lang="en-GB" sz="1400" dirty="0" err="1" smtClean="0">
                <a:solidFill>
                  <a:srgbClr val="000000"/>
                </a:solidFill>
              </a:rPr>
              <a:t>Nuckchady</a:t>
            </a:r>
            <a:endParaRPr lang="en-GB" sz="1400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</a:rPr>
              <a:t>Daniele </a:t>
            </a:r>
            <a:r>
              <a:rPr lang="en-GB" sz="1400" dirty="0" err="1">
                <a:solidFill>
                  <a:srgbClr val="000000"/>
                </a:solidFill>
              </a:rPr>
              <a:t>Venzano</a:t>
            </a:r>
            <a:endParaRPr lang="en-GB" sz="1400" dirty="0">
              <a:solidFill>
                <a:srgbClr val="000000"/>
              </a:solidFill>
            </a:endParaRPr>
          </a:p>
          <a:p>
            <a:pPr marL="57150" indent="0">
              <a:buNone/>
            </a:pPr>
            <a:endParaRPr lang="en-GB" sz="1800" dirty="0" smtClean="0"/>
          </a:p>
          <a:p>
            <a:pPr lvl="1" eaLnBrk="1" hangingPunct="1">
              <a:lnSpc>
                <a:spcPct val="80000"/>
              </a:lnSpc>
            </a:pPr>
            <a:endParaRPr lang="en-GB" sz="1400" dirty="0" smtClean="0"/>
          </a:p>
          <a:p>
            <a:pPr eaLnBrk="1" hangingPunct="1">
              <a:lnSpc>
                <a:spcPct val="80000"/>
              </a:lnSpc>
            </a:pPr>
            <a:endParaRPr lang="fr-FR" sz="1600" dirty="0" smtClean="0"/>
          </a:p>
        </p:txBody>
      </p:sp>
      <p:sp>
        <p:nvSpPr>
          <p:cNvPr id="10" name="Rectangle 7"/>
          <p:cNvSpPr txBox="1">
            <a:spLocks noChangeArrowheads="1"/>
          </p:cNvSpPr>
          <p:nvPr/>
        </p:nvSpPr>
        <p:spPr bwMode="auto">
          <a:xfrm>
            <a:off x="3347864" y="1993404"/>
            <a:ext cx="5715040" cy="3073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2"/>
          <a:lstStyle/>
          <a:p>
            <a:pPr marL="342900" indent="-342900">
              <a:lnSpc>
                <a:spcPct val="80000"/>
              </a:lnSpc>
              <a:spcBef>
                <a:spcPct val="50000"/>
              </a:spcBef>
              <a:buClr>
                <a:srgbClr val="0099CC"/>
              </a:buClr>
              <a:buFont typeface="Wingdings" pitchFamily="2" charset="2"/>
              <a:buChar char="§"/>
              <a:defRPr/>
            </a:pPr>
            <a:r>
              <a:rPr lang="en-GB" sz="1600" b="1" kern="0" dirty="0" smtClean="0">
                <a:latin typeface="+mn-lt"/>
              </a:rPr>
              <a:t>Ph. D. Students	</a:t>
            </a:r>
            <a:endParaRPr lang="en-US" sz="1200" dirty="0" smtClean="0"/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charset="0"/>
              <a:buChar char="–"/>
              <a:defRPr/>
            </a:pPr>
            <a:r>
              <a:rPr lang="en-US" sz="1400" kern="0" dirty="0" err="1" smtClean="0">
                <a:latin typeface="Arial" charset="0"/>
              </a:rPr>
              <a:t>Monir</a:t>
            </a:r>
            <a:r>
              <a:rPr lang="en-US" sz="1400" kern="0" dirty="0" smtClean="0">
                <a:latin typeface="Arial" charset="0"/>
              </a:rPr>
              <a:t> </a:t>
            </a:r>
            <a:r>
              <a:rPr lang="en-US" sz="1400" kern="0" dirty="0" err="1">
                <a:latin typeface="Arial" charset="0"/>
              </a:rPr>
              <a:t>Azraoui</a:t>
            </a:r>
            <a:endParaRPr lang="en-US" sz="1400" kern="0" dirty="0">
              <a:latin typeface="Arial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charset="0"/>
              <a:buChar char="–"/>
              <a:defRPr/>
            </a:pPr>
            <a:r>
              <a:rPr lang="en-US" sz="1400" kern="0" dirty="0">
                <a:latin typeface="Arial" charset="0"/>
              </a:rPr>
              <a:t>Alberto </a:t>
            </a:r>
            <a:r>
              <a:rPr lang="en-US" sz="1400" kern="0" dirty="0" err="1">
                <a:latin typeface="Arial" charset="0"/>
              </a:rPr>
              <a:t>Benegiamo</a:t>
            </a:r>
            <a:endParaRPr lang="en-US" sz="1400" kern="0" dirty="0">
              <a:latin typeface="Arial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charset="0"/>
              <a:buChar char="–"/>
              <a:defRPr/>
            </a:pPr>
            <a:r>
              <a:rPr lang="en-US" sz="1400" kern="0" dirty="0" smtClean="0">
                <a:latin typeface="Arial" charset="0"/>
              </a:rPr>
              <a:t>Andrei </a:t>
            </a:r>
            <a:r>
              <a:rPr lang="en-US" sz="1400" kern="0" dirty="0" err="1">
                <a:latin typeface="Arial" charset="0"/>
              </a:rPr>
              <a:t>Costin</a:t>
            </a:r>
            <a:endParaRPr lang="en-US" sz="1400" kern="0" dirty="0">
              <a:latin typeface="Arial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charset="0"/>
              <a:buChar char="–"/>
              <a:defRPr/>
            </a:pPr>
            <a:r>
              <a:rPr lang="en-US" sz="1400" kern="0" dirty="0" err="1" smtClean="0">
                <a:latin typeface="Arial" charset="0"/>
              </a:rPr>
              <a:t>Onur</a:t>
            </a:r>
            <a:r>
              <a:rPr lang="en-US" sz="1400" kern="0" dirty="0" smtClean="0">
                <a:latin typeface="Arial" charset="0"/>
              </a:rPr>
              <a:t> </a:t>
            </a:r>
            <a:r>
              <a:rPr lang="en-US" sz="1400" kern="0" dirty="0" err="1" smtClean="0">
                <a:latin typeface="Arial" charset="0"/>
              </a:rPr>
              <a:t>Çatakoglu</a:t>
            </a:r>
            <a:endParaRPr lang="en-US" sz="1400" kern="0" dirty="0" smtClean="0">
              <a:latin typeface="Arial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charset="0"/>
              <a:buChar char="–"/>
              <a:defRPr/>
            </a:pPr>
            <a:r>
              <a:rPr lang="en-US" sz="1400" kern="0" dirty="0" smtClean="0">
                <a:latin typeface="Arial" charset="0"/>
              </a:rPr>
              <a:t>Son-Hai Ha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charset="0"/>
              <a:buChar char="–"/>
              <a:defRPr/>
            </a:pPr>
            <a:r>
              <a:rPr lang="en-US" sz="1400" kern="0" dirty="0" smtClean="0">
                <a:latin typeface="Arial" charset="0"/>
              </a:rPr>
              <a:t>Xiao </a:t>
            </a:r>
            <a:r>
              <a:rPr lang="en-US" sz="1400" kern="0" dirty="0">
                <a:latin typeface="Arial" charset="0"/>
              </a:rPr>
              <a:t>Han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charset="0"/>
              <a:buChar char="–"/>
              <a:defRPr/>
            </a:pPr>
            <a:r>
              <a:rPr lang="en-US" sz="1400" kern="0" dirty="0" err="1">
                <a:latin typeface="Arial" charset="0"/>
              </a:rPr>
              <a:t>Hadrien</a:t>
            </a:r>
            <a:r>
              <a:rPr lang="en-US" sz="1400" kern="0" dirty="0">
                <a:latin typeface="Arial" charset="0"/>
              </a:rPr>
              <a:t> Hours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charset="0"/>
              <a:buChar char="–"/>
              <a:defRPr/>
            </a:pPr>
            <a:r>
              <a:rPr lang="en-US" sz="1400" kern="0" dirty="0" err="1">
                <a:latin typeface="Arial" charset="0"/>
              </a:rPr>
              <a:t>Alexandr</a:t>
            </a:r>
            <a:r>
              <a:rPr lang="en-US" sz="1400" kern="0" dirty="0">
                <a:latin typeface="Arial" charset="0"/>
              </a:rPr>
              <a:t> </a:t>
            </a:r>
            <a:r>
              <a:rPr lang="en-US" sz="1400" kern="0" dirty="0" err="1">
                <a:latin typeface="Arial" charset="0"/>
              </a:rPr>
              <a:t>Garaga</a:t>
            </a:r>
            <a:endParaRPr lang="en-US" sz="1400" kern="0" dirty="0">
              <a:latin typeface="Arial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charset="0"/>
              <a:buChar char="–"/>
              <a:defRPr/>
            </a:pPr>
            <a:r>
              <a:rPr lang="en-US" sz="1400" kern="0" dirty="0">
                <a:latin typeface="Arial" charset="0"/>
              </a:rPr>
              <a:t>Mariano </a:t>
            </a:r>
            <a:r>
              <a:rPr lang="en-US" sz="1400" kern="0" dirty="0" err="1">
                <a:latin typeface="Arial" charset="0"/>
              </a:rPr>
              <a:t>Graziano</a:t>
            </a:r>
            <a:endParaRPr lang="en-US" sz="1400" kern="0" dirty="0">
              <a:latin typeface="Arial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charset="0"/>
              <a:buChar char="–"/>
              <a:defRPr/>
            </a:pPr>
            <a:r>
              <a:rPr lang="en-US" sz="1400" kern="0" dirty="0" smtClean="0">
                <a:latin typeface="Arial" charset="0"/>
              </a:rPr>
              <a:t>Quentin </a:t>
            </a:r>
            <a:r>
              <a:rPr lang="en-US" sz="1400" kern="0" dirty="0" err="1">
                <a:latin typeface="Arial" charset="0"/>
              </a:rPr>
              <a:t>Jacquemart</a:t>
            </a:r>
            <a:endParaRPr lang="en-US" sz="1400" kern="0" dirty="0">
              <a:latin typeface="Arial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charset="0"/>
              <a:buChar char="–"/>
              <a:defRPr/>
            </a:pPr>
            <a:r>
              <a:rPr lang="en-US" sz="1400" kern="0" dirty="0" err="1" smtClean="0">
                <a:latin typeface="Arial" charset="0"/>
              </a:rPr>
              <a:t>Iraklis</a:t>
            </a:r>
            <a:r>
              <a:rPr lang="en-US" sz="1400" kern="0" dirty="0" smtClean="0">
                <a:latin typeface="Arial" charset="0"/>
              </a:rPr>
              <a:t> </a:t>
            </a:r>
            <a:r>
              <a:rPr lang="en-US" sz="1400" kern="0" dirty="0" err="1">
                <a:latin typeface="Arial" charset="0"/>
              </a:rPr>
              <a:t>Leontiadis</a:t>
            </a:r>
            <a:endParaRPr lang="en-US" sz="1400" kern="0" dirty="0">
              <a:latin typeface="Arial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charset="0"/>
              <a:buChar char="–"/>
              <a:defRPr/>
            </a:pPr>
            <a:endParaRPr lang="en-US" sz="1400" kern="0" dirty="0" smtClean="0">
              <a:latin typeface="Arial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charset="0"/>
              <a:buChar char="–"/>
              <a:defRPr/>
            </a:pPr>
            <a:endParaRPr lang="en-US" sz="1400" kern="0" dirty="0" smtClean="0">
              <a:latin typeface="Arial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charset="0"/>
              <a:buChar char="–"/>
              <a:defRPr/>
            </a:pPr>
            <a:r>
              <a:rPr lang="en-US" sz="1400" kern="0" dirty="0" err="1" smtClean="0">
                <a:latin typeface="Arial" charset="0"/>
              </a:rPr>
              <a:t>Shengyun</a:t>
            </a:r>
            <a:r>
              <a:rPr lang="en-US" sz="1400" kern="0" dirty="0" smtClean="0">
                <a:latin typeface="Arial" charset="0"/>
              </a:rPr>
              <a:t> Liu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charset="0"/>
              <a:buChar char="–"/>
              <a:defRPr/>
            </a:pPr>
            <a:r>
              <a:rPr lang="en-US" sz="1400" kern="0" dirty="0" err="1" smtClean="0">
                <a:latin typeface="Arial" charset="0"/>
              </a:rPr>
              <a:t>Clémentine</a:t>
            </a:r>
            <a:r>
              <a:rPr lang="en-US" sz="1400" kern="0" dirty="0" smtClean="0">
                <a:latin typeface="Arial" charset="0"/>
              </a:rPr>
              <a:t> </a:t>
            </a:r>
            <a:r>
              <a:rPr lang="en-US" sz="1400" kern="0" dirty="0">
                <a:latin typeface="Arial" charset="0"/>
              </a:rPr>
              <a:t>Maurice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charset="0"/>
              <a:buChar char="–"/>
              <a:defRPr/>
            </a:pPr>
            <a:r>
              <a:rPr lang="en-US" sz="1400" kern="0" dirty="0" err="1" smtClean="0">
                <a:latin typeface="Arial" charset="0"/>
              </a:rPr>
              <a:t>Duy</a:t>
            </a:r>
            <a:r>
              <a:rPr lang="en-US" sz="1400" kern="0" dirty="0" smtClean="0">
                <a:latin typeface="Arial" charset="0"/>
              </a:rPr>
              <a:t> </a:t>
            </a:r>
            <a:r>
              <a:rPr lang="en-US" sz="1400" kern="0" dirty="0">
                <a:latin typeface="Arial" charset="0"/>
              </a:rPr>
              <a:t>Hung </a:t>
            </a:r>
            <a:r>
              <a:rPr lang="en-US" sz="1400" kern="0" dirty="0" err="1">
                <a:latin typeface="Arial" charset="0"/>
              </a:rPr>
              <a:t>Phan</a:t>
            </a:r>
            <a:endParaRPr lang="en-US" sz="1400" kern="0" dirty="0">
              <a:latin typeface="Arial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charset="0"/>
              <a:buChar char="–"/>
              <a:defRPr/>
            </a:pPr>
            <a:r>
              <a:rPr lang="en-US" sz="1400" kern="0" dirty="0">
                <a:latin typeface="Arial" charset="0"/>
              </a:rPr>
              <a:t>Pasquale </a:t>
            </a:r>
            <a:r>
              <a:rPr lang="en-US" sz="1400" kern="0" dirty="0" err="1">
                <a:latin typeface="Arial" charset="0"/>
              </a:rPr>
              <a:t>Puzio</a:t>
            </a:r>
            <a:endParaRPr lang="en-US" sz="1400" kern="0" dirty="0">
              <a:latin typeface="Arial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charset="0"/>
              <a:buChar char="–"/>
              <a:defRPr/>
            </a:pPr>
            <a:r>
              <a:rPr lang="en-US" sz="1400" kern="0" dirty="0" err="1" smtClean="0">
                <a:latin typeface="Arial" charset="0"/>
              </a:rPr>
              <a:t>Cédric</a:t>
            </a:r>
            <a:r>
              <a:rPr lang="en-US" sz="1400" kern="0" dirty="0" smtClean="0">
                <a:latin typeface="Arial" charset="0"/>
              </a:rPr>
              <a:t> Van </a:t>
            </a:r>
            <a:r>
              <a:rPr lang="en-US" sz="1400" kern="0" dirty="0" err="1" smtClean="0">
                <a:latin typeface="Arial" charset="0"/>
              </a:rPr>
              <a:t>Rompay</a:t>
            </a:r>
            <a:endParaRPr lang="en-US" sz="1400" kern="0" dirty="0" smtClean="0">
              <a:latin typeface="Arial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charset="0"/>
              <a:buChar char="–"/>
              <a:defRPr/>
            </a:pPr>
            <a:r>
              <a:rPr lang="en-US" sz="1400" kern="0" dirty="0" err="1" smtClean="0">
                <a:latin typeface="Arial" charset="0"/>
              </a:rPr>
              <a:t>Merve</a:t>
            </a:r>
            <a:r>
              <a:rPr lang="en-US" sz="1400" kern="0" dirty="0" smtClean="0">
                <a:latin typeface="Arial" charset="0"/>
              </a:rPr>
              <a:t> </a:t>
            </a:r>
            <a:r>
              <a:rPr lang="en-US" sz="1400" kern="0" dirty="0" err="1" smtClean="0">
                <a:latin typeface="Arial" charset="0"/>
              </a:rPr>
              <a:t>Sahin</a:t>
            </a:r>
            <a:endParaRPr lang="en-US" sz="1400" kern="0" dirty="0" smtClean="0">
              <a:latin typeface="Arial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charset="0"/>
              <a:buChar char="–"/>
              <a:defRPr/>
            </a:pPr>
            <a:r>
              <a:rPr lang="en-US" sz="1400" kern="0" dirty="0" err="1" smtClean="0">
                <a:latin typeface="Arial" charset="0"/>
              </a:rPr>
              <a:t>Yongchao</a:t>
            </a:r>
            <a:r>
              <a:rPr lang="en-US" sz="1400" kern="0" dirty="0" smtClean="0">
                <a:latin typeface="Arial" charset="0"/>
              </a:rPr>
              <a:t> </a:t>
            </a:r>
            <a:r>
              <a:rPr lang="en-US" sz="1400" kern="0" dirty="0" err="1">
                <a:latin typeface="Arial" charset="0"/>
              </a:rPr>
              <a:t>Tian</a:t>
            </a:r>
            <a:endParaRPr lang="en-US" sz="1400" kern="0" dirty="0">
              <a:latin typeface="Arial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charset="0"/>
              <a:buChar char="–"/>
              <a:defRPr/>
            </a:pPr>
            <a:r>
              <a:rPr lang="en-US" sz="1400" kern="0" dirty="0">
                <a:latin typeface="Arial" charset="0"/>
              </a:rPr>
              <a:t>Pierre-Antoine </a:t>
            </a:r>
            <a:r>
              <a:rPr lang="en-US" sz="1400" kern="0" dirty="0" err="1">
                <a:latin typeface="Arial" charset="0"/>
              </a:rPr>
              <a:t>Vervier</a:t>
            </a:r>
            <a:endParaRPr lang="en-US" sz="1400" kern="0" dirty="0">
              <a:latin typeface="Arial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charset="0"/>
              <a:buChar char="–"/>
              <a:defRPr/>
            </a:pPr>
            <a:r>
              <a:rPr lang="en-US" sz="1400" kern="0" dirty="0">
                <a:latin typeface="Arial" charset="0"/>
              </a:rPr>
              <a:t>Paolo </a:t>
            </a:r>
            <a:r>
              <a:rPr lang="en-US" sz="1400" kern="0" dirty="0" err="1">
                <a:latin typeface="Arial" charset="0"/>
              </a:rPr>
              <a:t>Viotti</a:t>
            </a:r>
            <a:endParaRPr lang="en-US" sz="1400" kern="0" dirty="0">
              <a:latin typeface="Arial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charset="0"/>
              <a:buChar char="–"/>
              <a:defRPr/>
            </a:pPr>
            <a:r>
              <a:rPr lang="en-US" sz="1400" kern="0" dirty="0" err="1">
                <a:latin typeface="Arial" charset="0"/>
              </a:rPr>
              <a:t>Xiaohu</a:t>
            </a:r>
            <a:r>
              <a:rPr lang="en-US" sz="1400" kern="0" dirty="0">
                <a:latin typeface="Arial" charset="0"/>
              </a:rPr>
              <a:t> Wu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charset="0"/>
              <a:buChar char="–"/>
              <a:defRPr/>
            </a:pPr>
            <a:r>
              <a:rPr lang="en-US" sz="1400" kern="0" dirty="0">
                <a:latin typeface="Arial" charset="0"/>
              </a:rPr>
              <a:t>Jonas </a:t>
            </a:r>
            <a:r>
              <a:rPr lang="en-US" sz="1400" kern="0" dirty="0" err="1">
                <a:latin typeface="Arial" charset="0"/>
              </a:rPr>
              <a:t>Zaddach</a:t>
            </a:r>
            <a:endParaRPr lang="en-US" sz="1400" kern="0" dirty="0">
              <a:latin typeface="Arial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charset="0"/>
              <a:buChar char="–"/>
              <a:defRPr/>
            </a:pPr>
            <a:r>
              <a:rPr lang="en-US" sz="1400" kern="0" dirty="0" err="1">
                <a:latin typeface="Arial" charset="0"/>
              </a:rPr>
              <a:t>Zeineb</a:t>
            </a:r>
            <a:r>
              <a:rPr lang="en-US" sz="1400" kern="0" dirty="0">
                <a:latin typeface="Arial" charset="0"/>
              </a:rPr>
              <a:t> </a:t>
            </a:r>
            <a:r>
              <a:rPr lang="en-US" sz="1400" kern="0" dirty="0" err="1">
                <a:latin typeface="Arial" charset="0"/>
              </a:rPr>
              <a:t>Zhioua</a:t>
            </a:r>
            <a:endParaRPr lang="en-US" sz="1400" kern="0" dirty="0">
              <a:latin typeface="Arial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charset="0"/>
              <a:buChar char="–"/>
              <a:defRPr/>
            </a:pPr>
            <a:endParaRPr lang="en-US" sz="1200" kern="0" dirty="0">
              <a:latin typeface="Arial" charset="0"/>
            </a:endParaRPr>
          </a:p>
        </p:txBody>
      </p:sp>
      <p:sp>
        <p:nvSpPr>
          <p:cNvPr id="7" name="Rectangle 7"/>
          <p:cNvSpPr txBox="1">
            <a:spLocks noChangeArrowheads="1"/>
          </p:cNvSpPr>
          <p:nvPr/>
        </p:nvSpPr>
        <p:spPr bwMode="auto">
          <a:xfrm>
            <a:off x="5515594" y="589558"/>
            <a:ext cx="5715040" cy="2678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2"/>
          <a:lstStyle/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defRPr/>
            </a:pPr>
            <a:endParaRPr lang="en-GB" sz="1400" kern="0" dirty="0" smtClean="0">
              <a:latin typeface="Arial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charset="0"/>
              <a:buChar char="–"/>
              <a:defRPr/>
            </a:pPr>
            <a:endParaRPr lang="en-GB" sz="1400" kern="0" dirty="0">
              <a:latin typeface="+mn-lt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charset="0"/>
              <a:buNone/>
              <a:defRPr/>
            </a:pPr>
            <a:r>
              <a:rPr lang="en-GB" sz="1400" kern="0" dirty="0">
                <a:latin typeface="+mn-lt"/>
              </a:rPr>
              <a:t>	</a:t>
            </a:r>
          </a:p>
        </p:txBody>
      </p:sp>
      <p:sp>
        <p:nvSpPr>
          <p:cNvPr id="9" name="Rectangle 7"/>
          <p:cNvSpPr txBox="1">
            <a:spLocks noChangeArrowheads="1"/>
          </p:cNvSpPr>
          <p:nvPr/>
        </p:nvSpPr>
        <p:spPr bwMode="auto">
          <a:xfrm>
            <a:off x="3347864" y="784126"/>
            <a:ext cx="5715040" cy="1029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2"/>
          <a:lstStyle/>
          <a:p>
            <a:pPr marL="342900" lvl="0" indent="-342900">
              <a:lnSpc>
                <a:spcPct val="80000"/>
              </a:lnSpc>
              <a:spcBef>
                <a:spcPct val="50000"/>
              </a:spcBef>
              <a:buClr>
                <a:srgbClr val="0099CC"/>
              </a:buClr>
              <a:buFont typeface="Wingdings" pitchFamily="2" charset="2"/>
              <a:buChar char="§"/>
            </a:pPr>
            <a:r>
              <a:rPr lang="en-GB" sz="1600" b="1" kern="0" dirty="0" smtClean="0">
                <a:solidFill>
                  <a:srgbClr val="000000"/>
                </a:solidFill>
                <a:latin typeface="Eurostile LT Std"/>
              </a:rPr>
              <a:t>Post-doctoral fellows</a:t>
            </a:r>
            <a:endParaRPr lang="en-GB" sz="1400" kern="0" dirty="0">
              <a:solidFill>
                <a:srgbClr val="000000"/>
              </a:solidFill>
              <a:latin typeface="Eurostile LT Std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pitchFamily="34" charset="0"/>
              <a:buChar char="–"/>
            </a:pPr>
            <a:r>
              <a:rPr lang="en-GB" sz="1400" kern="0" dirty="0" err="1">
                <a:solidFill>
                  <a:srgbClr val="000000"/>
                </a:solidFill>
                <a:latin typeface="Eurostile LT Std"/>
              </a:rPr>
              <a:t>Michela</a:t>
            </a:r>
            <a:r>
              <a:rPr lang="en-GB" sz="1400" kern="0" dirty="0">
                <a:solidFill>
                  <a:srgbClr val="000000"/>
                </a:solidFill>
                <a:latin typeface="Eurostile LT Std"/>
              </a:rPr>
              <a:t> </a:t>
            </a:r>
            <a:r>
              <a:rPr lang="en-GB" sz="1400" kern="0" dirty="0" err="1" smtClean="0">
                <a:solidFill>
                  <a:srgbClr val="000000"/>
                </a:solidFill>
                <a:latin typeface="Eurostile LT Std"/>
              </a:rPr>
              <a:t>Chessa</a:t>
            </a:r>
            <a:r>
              <a:rPr lang="en-GB" sz="1400" kern="0" dirty="0">
                <a:solidFill>
                  <a:srgbClr val="000000"/>
                </a:solidFill>
                <a:latin typeface="Eurostile LT Std"/>
              </a:rPr>
              <a:t>	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pitchFamily="34" charset="0"/>
              <a:buChar char="–"/>
            </a:pPr>
            <a:r>
              <a:rPr lang="en-GB" sz="1400" kern="0" dirty="0" err="1" smtClean="0">
                <a:solidFill>
                  <a:srgbClr val="000000"/>
                </a:solidFill>
                <a:latin typeface="Eurostile LT Std"/>
              </a:rPr>
              <a:t>Kaoutar</a:t>
            </a:r>
            <a:r>
              <a:rPr lang="en-GB" sz="1400" kern="0" dirty="0" smtClean="0">
                <a:solidFill>
                  <a:srgbClr val="000000"/>
                </a:solidFill>
                <a:latin typeface="Eurostile LT Std"/>
              </a:rPr>
              <a:t> </a:t>
            </a:r>
            <a:r>
              <a:rPr lang="en-GB" sz="1400" kern="0" dirty="0" err="1" smtClean="0">
                <a:solidFill>
                  <a:srgbClr val="000000"/>
                </a:solidFill>
                <a:latin typeface="Eurostile LT Std"/>
              </a:rPr>
              <a:t>Elkhiyaoui</a:t>
            </a:r>
            <a:endParaRPr lang="en-GB" sz="1400" kern="0" dirty="0" smtClean="0">
              <a:solidFill>
                <a:srgbClr val="000000"/>
              </a:solidFill>
              <a:latin typeface="Eurostile LT Std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</a:pPr>
            <a:r>
              <a:rPr lang="en-GB" sz="1400" kern="0" dirty="0">
                <a:solidFill>
                  <a:srgbClr val="000000"/>
                </a:solidFill>
                <a:latin typeface="Eurostile LT Std"/>
              </a:rPr>
              <a:t>	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pitchFamily="34" charset="0"/>
              <a:buChar char="–"/>
            </a:pPr>
            <a:endParaRPr lang="en-GB" sz="1400" kern="0" dirty="0" smtClean="0">
              <a:solidFill>
                <a:srgbClr val="000000"/>
              </a:solidFill>
              <a:latin typeface="Eurostile LT Std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pitchFamily="34" charset="0"/>
              <a:buChar char="–"/>
            </a:pPr>
            <a:r>
              <a:rPr lang="en-GB" sz="1400" kern="0" dirty="0" smtClean="0">
                <a:solidFill>
                  <a:srgbClr val="000000"/>
                </a:solidFill>
                <a:latin typeface="Eurostile LT Std"/>
              </a:rPr>
              <a:t>Marco </a:t>
            </a:r>
            <a:r>
              <a:rPr lang="en-GB" sz="1400" kern="0" dirty="0" err="1" smtClean="0">
                <a:solidFill>
                  <a:srgbClr val="000000"/>
                </a:solidFill>
                <a:latin typeface="Eurostile LT Std"/>
              </a:rPr>
              <a:t>Milanesio</a:t>
            </a:r>
            <a:endParaRPr lang="en-GB" sz="1400" kern="0" dirty="0" smtClean="0">
              <a:solidFill>
                <a:srgbClr val="000000"/>
              </a:solidFill>
              <a:latin typeface="Eurostile LT Std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  <a:buFont typeface="Arial" pitchFamily="34" charset="0"/>
              <a:buChar char="–"/>
            </a:pPr>
            <a:r>
              <a:rPr lang="en-GB" sz="1400" kern="0" dirty="0" err="1" smtClean="0">
                <a:solidFill>
                  <a:srgbClr val="000000"/>
                </a:solidFill>
                <a:latin typeface="Eurostile LT Std"/>
              </a:rPr>
              <a:t>Melek</a:t>
            </a:r>
            <a:r>
              <a:rPr lang="en-GB" sz="1400" kern="0" dirty="0" smtClean="0">
                <a:solidFill>
                  <a:srgbClr val="000000"/>
                </a:solidFill>
                <a:latin typeface="Eurostile LT Std"/>
              </a:rPr>
              <a:t> </a:t>
            </a:r>
            <a:r>
              <a:rPr lang="en-GB" sz="1400" kern="0" dirty="0" err="1">
                <a:solidFill>
                  <a:srgbClr val="000000"/>
                </a:solidFill>
                <a:latin typeface="Eurostile LT Std"/>
              </a:rPr>
              <a:t>Önen</a:t>
            </a:r>
            <a:endParaRPr lang="en-GB" sz="1400" kern="0" dirty="0">
              <a:solidFill>
                <a:srgbClr val="000000"/>
              </a:solidFill>
              <a:latin typeface="Eurostile LT Std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rgbClr val="0099CC"/>
              </a:buClr>
            </a:pPr>
            <a:endParaRPr lang="en-GB" sz="1400" kern="0" dirty="0" smtClean="0">
              <a:solidFill>
                <a:srgbClr val="000000"/>
              </a:solidFill>
              <a:latin typeface="Eurostile LT Std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51520" y="913284"/>
            <a:ext cx="8424936" cy="2088232"/>
            <a:chOff x="251520" y="913284"/>
            <a:chExt cx="8424936" cy="2088232"/>
          </a:xfrm>
        </p:grpSpPr>
        <p:sp>
          <p:nvSpPr>
            <p:cNvPr id="17" name="Rectangle 16"/>
            <p:cNvSpPr/>
            <p:nvPr/>
          </p:nvSpPr>
          <p:spPr bwMode="auto">
            <a:xfrm>
              <a:off x="251520" y="913284"/>
              <a:ext cx="8424936" cy="20882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467544" y="1033866"/>
              <a:ext cx="8036977" cy="1796370"/>
              <a:chOff x="467544" y="1033866"/>
              <a:chExt cx="8036977" cy="1796370"/>
            </a:xfrm>
          </p:grpSpPr>
          <p:sp>
            <p:nvSpPr>
              <p:cNvPr id="19" name="TextBox 15"/>
              <p:cNvSpPr txBox="1">
                <a:spLocks noChangeArrowheads="1"/>
              </p:cNvSpPr>
              <p:nvPr/>
            </p:nvSpPr>
            <p:spPr bwMode="auto">
              <a:xfrm>
                <a:off x="467544" y="2491682"/>
                <a:ext cx="1733167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dirty="0" err="1"/>
                  <a:t>Davide</a:t>
                </a:r>
                <a:r>
                  <a:rPr lang="en-US" sz="1600" dirty="0"/>
                  <a:t> </a:t>
                </a:r>
                <a:r>
                  <a:rPr lang="en-US" sz="1600" dirty="0" err="1"/>
                  <a:t>Balzarotti</a:t>
                </a:r>
                <a:endParaRPr lang="en-US" sz="1600" dirty="0"/>
              </a:p>
            </p:txBody>
          </p:sp>
          <p:pic>
            <p:nvPicPr>
              <p:cNvPr id="20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5576" y="1057300"/>
                <a:ext cx="1076370" cy="14313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1" name="TextBox 14"/>
              <p:cNvSpPr txBox="1">
                <a:spLocks noChangeArrowheads="1"/>
              </p:cNvSpPr>
              <p:nvPr/>
            </p:nvSpPr>
            <p:spPr bwMode="auto">
              <a:xfrm>
                <a:off x="2625926" y="2487299"/>
                <a:ext cx="187904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dirty="0" err="1" smtClean="0"/>
                  <a:t>Aurélien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Francillon</a:t>
                </a:r>
                <a:endParaRPr lang="en-US" sz="1600" dirty="0"/>
              </a:p>
            </p:txBody>
          </p:sp>
          <p:pic>
            <p:nvPicPr>
              <p:cNvPr id="22" name="Picture 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85966" y="1033866"/>
                <a:ext cx="1080120" cy="1436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3" name="TextBox 22"/>
              <p:cNvSpPr txBox="1"/>
              <p:nvPr/>
            </p:nvSpPr>
            <p:spPr>
              <a:xfrm>
                <a:off x="4624933" y="1048749"/>
                <a:ext cx="3879588" cy="16619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57150" lvl="1" indent="-342900">
                  <a:buFont typeface="Wingdings" pitchFamily="2" charset="2"/>
                  <a:buChar char="§"/>
                </a:pPr>
                <a:r>
                  <a:rPr lang="en-US" b="1" dirty="0" err="1" smtClean="0"/>
                  <a:t>Sécurité</a:t>
                </a:r>
                <a:r>
                  <a:rPr lang="en-US" b="1" dirty="0" smtClean="0"/>
                  <a:t> </a:t>
                </a:r>
                <a:r>
                  <a:rPr lang="en-US" b="1" dirty="0" err="1" smtClean="0"/>
                  <a:t>Système</a:t>
                </a:r>
                <a:r>
                  <a:rPr lang="en-US" b="1" dirty="0" smtClean="0"/>
                  <a:t> et </a:t>
                </a:r>
                <a:r>
                  <a:rPr lang="en-US" b="1" dirty="0" err="1" smtClean="0"/>
                  <a:t>Logicielle</a:t>
                </a:r>
                <a:endParaRPr lang="en-US" b="1" dirty="0"/>
              </a:p>
              <a:p>
                <a:pPr marL="457200" lvl="2" indent="-342900">
                  <a:buFont typeface="Wingdings" pitchFamily="2" charset="2"/>
                  <a:buChar char="§"/>
                </a:pPr>
                <a:r>
                  <a:rPr lang="en-US" sz="1400" b="1" dirty="0" err="1" smtClean="0"/>
                  <a:t>Sécurité</a:t>
                </a:r>
                <a:r>
                  <a:rPr lang="en-US" sz="1400" b="1" dirty="0" smtClean="0"/>
                  <a:t> Web </a:t>
                </a:r>
                <a:endParaRPr lang="en-US" sz="1400" b="1" dirty="0"/>
              </a:p>
              <a:p>
                <a:pPr marL="457200" lvl="2" indent="-342900">
                  <a:buFont typeface="Wingdings" pitchFamily="2" charset="2"/>
                  <a:buChar char="§"/>
                </a:pPr>
                <a:r>
                  <a:rPr lang="en-US" sz="1400" b="1" dirty="0" err="1" smtClean="0">
                    <a:solidFill>
                      <a:srgbClr val="000000"/>
                    </a:solidFill>
                  </a:rPr>
                  <a:t>Sécurité</a:t>
                </a:r>
                <a:r>
                  <a:rPr lang="en-US" sz="1400" b="1" dirty="0" smtClean="0">
                    <a:solidFill>
                      <a:srgbClr val="000000"/>
                    </a:solidFill>
                  </a:rPr>
                  <a:t> </a:t>
                </a:r>
                <a:r>
                  <a:rPr lang="en-US" sz="1400" b="1" dirty="0" err="1" smtClean="0">
                    <a:solidFill>
                      <a:srgbClr val="000000"/>
                    </a:solidFill>
                  </a:rPr>
                  <a:t>Réseau</a:t>
                </a:r>
                <a:r>
                  <a:rPr lang="en-US" sz="1400" b="1" dirty="0" smtClean="0">
                    <a:solidFill>
                      <a:srgbClr val="000000"/>
                    </a:solidFill>
                  </a:rPr>
                  <a:t> </a:t>
                </a:r>
                <a:endParaRPr lang="en-US" sz="1400" b="1" dirty="0">
                  <a:solidFill>
                    <a:srgbClr val="000000"/>
                  </a:solidFill>
                </a:endParaRPr>
              </a:p>
              <a:p>
                <a:pPr marL="457200" lvl="2" indent="-342900">
                  <a:buFont typeface="Wingdings" pitchFamily="2" charset="2"/>
                  <a:buChar char="§"/>
                </a:pPr>
                <a:r>
                  <a:rPr lang="en-US" sz="1400" b="1" dirty="0" err="1" smtClean="0">
                    <a:solidFill>
                      <a:srgbClr val="000000"/>
                    </a:solidFill>
                  </a:rPr>
                  <a:t>Forensique</a:t>
                </a:r>
                <a:endParaRPr lang="en-US" sz="1400" b="1" dirty="0">
                  <a:solidFill>
                    <a:srgbClr val="000000"/>
                  </a:solidFill>
                </a:endParaRPr>
              </a:p>
              <a:p>
                <a:pPr marL="457200" lvl="2" indent="-342900">
                  <a:buFont typeface="Wingdings" pitchFamily="2" charset="2"/>
                  <a:buChar char="§"/>
                </a:pPr>
                <a:r>
                  <a:rPr lang="en-US" sz="1400" b="1" dirty="0" err="1" smtClean="0">
                    <a:solidFill>
                      <a:srgbClr val="000000"/>
                    </a:solidFill>
                  </a:rPr>
                  <a:t>Fraude</a:t>
                </a:r>
                <a:r>
                  <a:rPr lang="en-US" sz="1400" b="1" dirty="0" smtClean="0">
                    <a:solidFill>
                      <a:srgbClr val="000000"/>
                    </a:solidFill>
                  </a:rPr>
                  <a:t> et </a:t>
                </a:r>
                <a:r>
                  <a:rPr lang="en-US" sz="1400" b="1" dirty="0">
                    <a:solidFill>
                      <a:srgbClr val="000000"/>
                    </a:solidFill>
                  </a:rPr>
                  <a:t>Cybercrime</a:t>
                </a:r>
              </a:p>
              <a:p>
                <a:pPr marL="457200" lvl="2" indent="-342900">
                  <a:buFont typeface="Wingdings" pitchFamily="2" charset="2"/>
                  <a:buChar char="§"/>
                </a:pPr>
                <a:r>
                  <a:rPr lang="en-US" sz="1400" b="1" dirty="0" err="1" smtClean="0">
                    <a:solidFill>
                      <a:srgbClr val="000000"/>
                    </a:solidFill>
                  </a:rPr>
                  <a:t>Sécurité</a:t>
                </a:r>
                <a:r>
                  <a:rPr lang="en-US" sz="1400" b="1" dirty="0" smtClean="0">
                    <a:solidFill>
                      <a:srgbClr val="000000"/>
                    </a:solidFill>
                  </a:rPr>
                  <a:t> </a:t>
                </a:r>
                <a:r>
                  <a:rPr lang="en-US" sz="1400" b="1" dirty="0" err="1" smtClean="0">
                    <a:solidFill>
                      <a:srgbClr val="000000"/>
                    </a:solidFill>
                  </a:rPr>
                  <a:t>Systèmes</a:t>
                </a:r>
                <a:r>
                  <a:rPr lang="en-US" sz="1400" b="1" dirty="0" smtClean="0">
                    <a:solidFill>
                      <a:srgbClr val="000000"/>
                    </a:solidFill>
                  </a:rPr>
                  <a:t> </a:t>
                </a:r>
                <a:r>
                  <a:rPr lang="en-US" sz="1400" b="1" dirty="0" err="1" smtClean="0">
                    <a:solidFill>
                      <a:srgbClr val="000000"/>
                    </a:solidFill>
                  </a:rPr>
                  <a:t>Embarqués</a:t>
                </a:r>
                <a:endParaRPr lang="en-US" sz="1400" b="1" dirty="0">
                  <a:solidFill>
                    <a:srgbClr val="000000"/>
                  </a:solidFill>
                </a:endParaRPr>
              </a:p>
              <a:p>
                <a:pPr marL="457200" lvl="2" indent="-342900">
                  <a:buFont typeface="Wingdings" pitchFamily="2" charset="2"/>
                  <a:buChar char="§"/>
                </a:pPr>
                <a:r>
                  <a:rPr lang="en-US" sz="1400" b="1" dirty="0" err="1" smtClean="0">
                    <a:solidFill>
                      <a:srgbClr val="000000"/>
                    </a:solidFill>
                  </a:rPr>
                  <a:t>Sécurité</a:t>
                </a:r>
                <a:r>
                  <a:rPr lang="en-US" sz="1400" b="1" dirty="0" smtClean="0">
                    <a:solidFill>
                      <a:srgbClr val="000000"/>
                    </a:solidFill>
                  </a:rPr>
                  <a:t> </a:t>
                </a:r>
                <a:r>
                  <a:rPr lang="en-US" sz="1400" b="1" dirty="0" err="1" smtClean="0">
                    <a:solidFill>
                      <a:srgbClr val="000000"/>
                    </a:solidFill>
                  </a:rPr>
                  <a:t>Réseau</a:t>
                </a:r>
                <a:r>
                  <a:rPr lang="en-US" sz="1400" b="1" dirty="0" smtClean="0">
                    <a:solidFill>
                      <a:srgbClr val="000000"/>
                    </a:solidFill>
                  </a:rPr>
                  <a:t> Sans Fil</a:t>
                </a:r>
                <a:endParaRPr lang="en-US" b="1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24" name="Group 23"/>
          <p:cNvGrpSpPr/>
          <p:nvPr/>
        </p:nvGrpSpPr>
        <p:grpSpPr>
          <a:xfrm>
            <a:off x="251520" y="3142853"/>
            <a:ext cx="8721738" cy="2287999"/>
            <a:chOff x="251520" y="2929508"/>
            <a:chExt cx="8721738" cy="2287999"/>
          </a:xfrm>
        </p:grpSpPr>
        <p:sp>
          <p:nvSpPr>
            <p:cNvPr id="25" name="Rectangle 24"/>
            <p:cNvSpPr/>
            <p:nvPr/>
          </p:nvSpPr>
          <p:spPr bwMode="auto">
            <a:xfrm>
              <a:off x="251520" y="2929508"/>
              <a:ext cx="8424936" cy="205336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673984" y="3001516"/>
              <a:ext cx="8299274" cy="2215991"/>
              <a:chOff x="673984" y="3001516"/>
              <a:chExt cx="8299274" cy="2215991"/>
            </a:xfrm>
          </p:grpSpPr>
          <p:sp>
            <p:nvSpPr>
              <p:cNvPr id="27" name="TextBox 14"/>
              <p:cNvSpPr txBox="1">
                <a:spLocks noChangeArrowheads="1"/>
              </p:cNvSpPr>
              <p:nvPr/>
            </p:nvSpPr>
            <p:spPr bwMode="auto">
              <a:xfrm>
                <a:off x="2809140" y="4652706"/>
                <a:ext cx="140282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dirty="0"/>
                  <a:t>Yves </a:t>
                </a:r>
                <a:r>
                  <a:rPr lang="en-US" sz="1600" dirty="0" err="1"/>
                  <a:t>Roudier</a:t>
                </a:r>
                <a:endParaRPr lang="en-US" sz="1600" dirty="0"/>
              </a:p>
            </p:txBody>
          </p:sp>
          <p:pic>
            <p:nvPicPr>
              <p:cNvPr id="28" name="Picture 3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96223" y="3145532"/>
                <a:ext cx="1119769" cy="14890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9" name="TextBox 27"/>
              <p:cNvSpPr txBox="1">
                <a:spLocks noChangeArrowheads="1"/>
              </p:cNvSpPr>
              <p:nvPr/>
            </p:nvSpPr>
            <p:spPr bwMode="auto">
              <a:xfrm>
                <a:off x="673984" y="4652706"/>
                <a:ext cx="125547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dirty="0" err="1"/>
                  <a:t>Refik</a:t>
                </a:r>
                <a:r>
                  <a:rPr lang="en-US" sz="1600" dirty="0"/>
                  <a:t> Molva</a:t>
                </a:r>
              </a:p>
            </p:txBody>
          </p:sp>
          <p:pic>
            <p:nvPicPr>
              <p:cNvPr id="30" name="Picture 6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5285" y="3160436"/>
                <a:ext cx="1106029" cy="14707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1" name="TextBox 30"/>
              <p:cNvSpPr txBox="1"/>
              <p:nvPr/>
            </p:nvSpPr>
            <p:spPr>
              <a:xfrm>
                <a:off x="4508762" y="3001516"/>
                <a:ext cx="4464496" cy="2215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7150" lvl="1" indent="-342900">
                  <a:buFont typeface="Wingdings" pitchFamily="2" charset="2"/>
                  <a:buChar char="§"/>
                </a:pPr>
                <a:r>
                  <a:rPr lang="en-US" b="1" dirty="0" err="1" smtClean="0"/>
                  <a:t>Protocoles</a:t>
                </a:r>
                <a:r>
                  <a:rPr lang="en-US" b="1" dirty="0" smtClean="0"/>
                  <a:t> de </a:t>
                </a:r>
                <a:r>
                  <a:rPr lang="en-US" b="1" dirty="0" err="1" smtClean="0"/>
                  <a:t>Sécurité</a:t>
                </a:r>
                <a:r>
                  <a:rPr lang="en-US" b="1" dirty="0" smtClean="0"/>
                  <a:t> et </a:t>
                </a:r>
                <a:r>
                  <a:rPr lang="en-US" b="1" dirty="0" err="1" smtClean="0"/>
                  <a:t>Cryptographie</a:t>
                </a:r>
                <a:r>
                  <a:rPr lang="en-US" b="1" dirty="0" smtClean="0"/>
                  <a:t> </a:t>
                </a:r>
                <a:r>
                  <a:rPr lang="en-US" b="1" dirty="0" err="1" smtClean="0"/>
                  <a:t>Appliquée</a:t>
                </a:r>
                <a:endParaRPr lang="en-US" b="1" dirty="0"/>
              </a:p>
              <a:p>
                <a:pPr marL="457200" lvl="2" indent="-342900">
                  <a:buFont typeface="Wingdings" pitchFamily="2" charset="2"/>
                  <a:buChar char="§"/>
                </a:pPr>
                <a:r>
                  <a:rPr lang="en-US" sz="1400" b="1" dirty="0" err="1" smtClean="0"/>
                  <a:t>Cryptographie</a:t>
                </a:r>
                <a:r>
                  <a:rPr lang="en-US" sz="1400" b="1" dirty="0" smtClean="0"/>
                  <a:t> </a:t>
                </a:r>
                <a:r>
                  <a:rPr lang="en-US" sz="1400" b="1" dirty="0" err="1" smtClean="0"/>
                  <a:t>Appliquée</a:t>
                </a:r>
                <a:r>
                  <a:rPr lang="en-US" sz="1400" b="1" dirty="0" smtClean="0"/>
                  <a:t> </a:t>
                </a:r>
                <a:endParaRPr lang="en-US" sz="1400" b="1" dirty="0"/>
              </a:p>
              <a:p>
                <a:pPr marL="457200" lvl="2" indent="-342900">
                  <a:buFont typeface="Wingdings" pitchFamily="2" charset="2"/>
                  <a:buChar char="§"/>
                </a:pPr>
                <a:r>
                  <a:rPr lang="en-US" sz="1400" b="1" dirty="0" err="1" smtClean="0">
                    <a:solidFill>
                      <a:srgbClr val="000000"/>
                    </a:solidFill>
                  </a:rPr>
                  <a:t>Mécanismes</a:t>
                </a:r>
                <a:r>
                  <a:rPr lang="en-US" sz="1400" b="1" dirty="0" smtClean="0">
                    <a:solidFill>
                      <a:srgbClr val="000000"/>
                    </a:solidFill>
                  </a:rPr>
                  <a:t> de </a:t>
                </a:r>
                <a:r>
                  <a:rPr lang="en-US" sz="1400" b="1" dirty="0" err="1" smtClean="0">
                    <a:solidFill>
                      <a:srgbClr val="000000"/>
                    </a:solidFill>
                  </a:rPr>
                  <a:t>Préservation</a:t>
                </a:r>
                <a:r>
                  <a:rPr lang="en-US" sz="1400" b="1" dirty="0" smtClean="0">
                    <a:solidFill>
                      <a:srgbClr val="000000"/>
                    </a:solidFill>
                  </a:rPr>
                  <a:t> Vie </a:t>
                </a:r>
                <a:r>
                  <a:rPr lang="en-US" sz="1400" b="1" dirty="0" err="1" smtClean="0">
                    <a:solidFill>
                      <a:srgbClr val="000000"/>
                    </a:solidFill>
                  </a:rPr>
                  <a:t>Privée</a:t>
                </a:r>
                <a:r>
                  <a:rPr lang="en-US" sz="1400" b="1" dirty="0" smtClean="0">
                    <a:solidFill>
                      <a:srgbClr val="000000"/>
                    </a:solidFill>
                  </a:rPr>
                  <a:t> </a:t>
                </a:r>
                <a:endParaRPr lang="en-US" sz="1400" b="1" dirty="0">
                  <a:solidFill>
                    <a:srgbClr val="000000"/>
                  </a:solidFill>
                </a:endParaRPr>
              </a:p>
              <a:p>
                <a:pPr marL="457200" lvl="2" indent="-342900">
                  <a:buFont typeface="Wingdings" pitchFamily="2" charset="2"/>
                  <a:buChar char="§"/>
                </a:pPr>
                <a:r>
                  <a:rPr lang="en-US" sz="1400" b="1" dirty="0" smtClean="0">
                    <a:solidFill>
                      <a:srgbClr val="000000"/>
                    </a:solidFill>
                  </a:rPr>
                  <a:t>Techniques </a:t>
                </a:r>
                <a:r>
                  <a:rPr lang="en-US" sz="1400" b="1" dirty="0" err="1" smtClean="0">
                    <a:solidFill>
                      <a:srgbClr val="000000"/>
                    </a:solidFill>
                  </a:rPr>
                  <a:t>Homomorphes</a:t>
                </a:r>
                <a:endParaRPr lang="en-US" sz="1400" b="1" dirty="0">
                  <a:solidFill>
                    <a:srgbClr val="000000"/>
                  </a:solidFill>
                </a:endParaRPr>
              </a:p>
              <a:p>
                <a:pPr marL="457200" lvl="2" indent="-342900">
                  <a:buFont typeface="Wingdings" pitchFamily="2" charset="2"/>
                  <a:buChar char="§"/>
                </a:pPr>
                <a:r>
                  <a:rPr lang="en-US" sz="1400" b="1" dirty="0" smtClean="0">
                    <a:solidFill>
                      <a:srgbClr val="000000"/>
                    </a:solidFill>
                  </a:rPr>
                  <a:t>Conception de </a:t>
                </a:r>
                <a:r>
                  <a:rPr lang="en-US" sz="1400" b="1" dirty="0" err="1" smtClean="0">
                    <a:solidFill>
                      <a:srgbClr val="000000"/>
                    </a:solidFill>
                  </a:rPr>
                  <a:t>Logiciels</a:t>
                </a:r>
                <a:r>
                  <a:rPr lang="en-US" sz="1400" b="1" dirty="0" smtClean="0">
                    <a:solidFill>
                      <a:srgbClr val="000000"/>
                    </a:solidFill>
                  </a:rPr>
                  <a:t> </a:t>
                </a:r>
                <a:r>
                  <a:rPr lang="en-US" sz="1400" b="1" dirty="0" err="1" smtClean="0">
                    <a:solidFill>
                      <a:srgbClr val="000000"/>
                    </a:solidFill>
                  </a:rPr>
                  <a:t>Sé</a:t>
                </a:r>
                <a:r>
                  <a:rPr lang="en-US" sz="1400" b="1" dirty="0" err="1" smtClean="0">
                    <a:solidFill>
                      <a:srgbClr val="000000"/>
                    </a:solidFill>
                  </a:rPr>
                  <a:t>curisés</a:t>
                </a:r>
                <a:endParaRPr lang="en-US" sz="1400" b="1" dirty="0">
                  <a:solidFill>
                    <a:srgbClr val="000000"/>
                  </a:solidFill>
                </a:endParaRPr>
              </a:p>
              <a:p>
                <a:pPr marL="457200" lvl="2" indent="-342900">
                  <a:buFont typeface="Wingdings" pitchFamily="2" charset="2"/>
                  <a:buChar char="§"/>
                </a:pPr>
                <a:r>
                  <a:rPr lang="en-US" sz="1400" b="1" dirty="0" err="1" smtClean="0">
                    <a:solidFill>
                      <a:srgbClr val="000000"/>
                    </a:solidFill>
                  </a:rPr>
                  <a:t>Ingénierie</a:t>
                </a:r>
                <a:r>
                  <a:rPr lang="en-US" sz="1400" b="1" dirty="0" smtClean="0">
                    <a:solidFill>
                      <a:srgbClr val="000000"/>
                    </a:solidFill>
                  </a:rPr>
                  <a:t> des </a:t>
                </a:r>
                <a:r>
                  <a:rPr lang="en-US" sz="1400" b="1" dirty="0" err="1" smtClean="0">
                    <a:solidFill>
                      <a:srgbClr val="000000"/>
                    </a:solidFill>
                  </a:rPr>
                  <a:t>Exigences</a:t>
                </a:r>
                <a:r>
                  <a:rPr lang="en-US" sz="1400" b="1" dirty="0" smtClean="0">
                    <a:solidFill>
                      <a:srgbClr val="000000"/>
                    </a:solidFill>
                  </a:rPr>
                  <a:t> de </a:t>
                </a:r>
                <a:r>
                  <a:rPr lang="en-US" sz="1400" b="1" dirty="0" err="1" smtClean="0">
                    <a:solidFill>
                      <a:srgbClr val="000000"/>
                    </a:solidFill>
                  </a:rPr>
                  <a:t>Sécurité</a:t>
                </a:r>
                <a:endParaRPr lang="en-US" sz="1400" b="1" dirty="0">
                  <a:solidFill>
                    <a:srgbClr val="000000"/>
                  </a:solidFill>
                </a:endParaRPr>
              </a:p>
              <a:p>
                <a:pPr marL="457200" lvl="2" indent="-342900">
                  <a:buFont typeface="Wingdings" pitchFamily="2" charset="2"/>
                  <a:buChar char="§"/>
                </a:pPr>
                <a:r>
                  <a:rPr lang="en-US" sz="1400" b="1" dirty="0" err="1" smtClean="0">
                    <a:solidFill>
                      <a:srgbClr val="000000"/>
                    </a:solidFill>
                  </a:rPr>
                  <a:t>Protocoles</a:t>
                </a:r>
                <a:r>
                  <a:rPr lang="en-US" sz="1400" b="1" dirty="0">
                    <a:solidFill>
                      <a:srgbClr val="000000"/>
                    </a:solidFill>
                  </a:rPr>
                  <a:t> </a:t>
                </a:r>
                <a:r>
                  <a:rPr lang="en-US" sz="1400" b="1" dirty="0" smtClean="0">
                    <a:solidFill>
                      <a:srgbClr val="000000"/>
                    </a:solidFill>
                  </a:rPr>
                  <a:t>et Architectures </a:t>
                </a:r>
                <a:r>
                  <a:rPr lang="en-US" sz="1400" b="1" dirty="0" smtClean="0">
                    <a:solidFill>
                      <a:srgbClr val="000000"/>
                    </a:solidFill>
                  </a:rPr>
                  <a:t>de </a:t>
                </a:r>
                <a:r>
                  <a:rPr lang="en-US" sz="1400" b="1" dirty="0" err="1" smtClean="0">
                    <a:solidFill>
                      <a:srgbClr val="000000"/>
                    </a:solidFill>
                  </a:rPr>
                  <a:t>Sécurité</a:t>
                </a:r>
                <a:endParaRPr lang="en-US" sz="1400" b="1" dirty="0">
                  <a:solidFill>
                    <a:srgbClr val="000000"/>
                  </a:solidFill>
                </a:endParaRPr>
              </a:p>
              <a:p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397746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Positionnement</a:t>
            </a:r>
            <a:r>
              <a:rPr lang="en-US" dirty="0" smtClean="0"/>
              <a:t> vis-à-vis du GT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</a:p>
          <a:p>
            <a:pPr lvl="1"/>
            <a:r>
              <a:rPr lang="en-US" sz="1800" dirty="0" err="1" smtClean="0"/>
              <a:t>Domaine</a:t>
            </a:r>
            <a:r>
              <a:rPr lang="en-US" sz="1800" dirty="0" smtClean="0"/>
              <a:t> de la </a:t>
            </a:r>
            <a:r>
              <a:rPr lang="en-US" sz="1800" dirty="0" err="1" smtClean="0"/>
              <a:t>sécurité</a:t>
            </a:r>
            <a:r>
              <a:rPr lang="en-US" sz="1800" dirty="0" smtClean="0"/>
              <a:t> </a:t>
            </a:r>
            <a:r>
              <a:rPr lang="en-US" sz="1800" dirty="0" err="1" smtClean="0"/>
              <a:t>réseau</a:t>
            </a:r>
            <a:r>
              <a:rPr lang="en-US" sz="1800" dirty="0" smtClean="0"/>
              <a:t> et </a:t>
            </a:r>
            <a:r>
              <a:rPr lang="en-US" sz="1800" dirty="0" err="1" smtClean="0"/>
              <a:t>système</a:t>
            </a:r>
            <a:endParaRPr lang="en-US" sz="1800" dirty="0" smtClean="0"/>
          </a:p>
          <a:p>
            <a:pPr lvl="1"/>
            <a:r>
              <a:rPr lang="en-US" sz="1800" dirty="0" err="1" smtClean="0"/>
              <a:t>Sécurité</a:t>
            </a:r>
            <a:r>
              <a:rPr lang="en-US" sz="1800" dirty="0" smtClean="0"/>
              <a:t> </a:t>
            </a:r>
            <a:r>
              <a:rPr lang="en-US" sz="1800" dirty="0" err="1" smtClean="0"/>
              <a:t>dans</a:t>
            </a:r>
            <a:r>
              <a:rPr lang="en-US" sz="1800" dirty="0" smtClean="0"/>
              <a:t> le cycle de vie </a:t>
            </a:r>
            <a:r>
              <a:rPr lang="en-US" sz="1800" dirty="0" err="1" smtClean="0"/>
              <a:t>logiciel</a:t>
            </a:r>
            <a:r>
              <a:rPr lang="en-US" sz="1800" dirty="0" smtClean="0"/>
              <a:t>, architectures de </a:t>
            </a:r>
            <a:r>
              <a:rPr lang="en-US" sz="1800" dirty="0" err="1" smtClean="0"/>
              <a:t>sécurité</a:t>
            </a:r>
            <a:endParaRPr lang="en-US" sz="1800" dirty="0" smtClean="0"/>
          </a:p>
          <a:p>
            <a:pPr lvl="2"/>
            <a:r>
              <a:rPr lang="en-US" sz="1600" dirty="0" err="1" smtClean="0"/>
              <a:t>Ingénierie</a:t>
            </a:r>
            <a:r>
              <a:rPr lang="en-US" sz="1600" dirty="0" smtClean="0"/>
              <a:t> des </a:t>
            </a:r>
            <a:r>
              <a:rPr lang="en-US" sz="1600" dirty="0" err="1" smtClean="0"/>
              <a:t>exigences</a:t>
            </a:r>
            <a:r>
              <a:rPr lang="en-US" sz="1600" dirty="0" smtClean="0"/>
              <a:t> de </a:t>
            </a:r>
            <a:r>
              <a:rPr lang="en-US" sz="1600" dirty="0" err="1" smtClean="0"/>
              <a:t>sécurité</a:t>
            </a:r>
            <a:r>
              <a:rPr lang="en-US" sz="1600" dirty="0" smtClean="0"/>
              <a:t> avec </a:t>
            </a:r>
            <a:r>
              <a:rPr lang="en-US" sz="1600" dirty="0" err="1" smtClean="0"/>
              <a:t>SysML</a:t>
            </a:r>
            <a:r>
              <a:rPr lang="en-US" sz="1600" dirty="0" smtClean="0"/>
              <a:t>-Sec </a:t>
            </a:r>
            <a:r>
              <a:rPr lang="en-US" sz="1600" dirty="0"/>
              <a:t>(collaboration TPT)</a:t>
            </a:r>
          </a:p>
          <a:p>
            <a:pPr lvl="2"/>
            <a:r>
              <a:rPr lang="en-US" sz="1600" dirty="0" err="1" smtClean="0"/>
              <a:t>Lignes</a:t>
            </a:r>
            <a:r>
              <a:rPr lang="en-US" sz="1600" dirty="0" smtClean="0"/>
              <a:t> de </a:t>
            </a:r>
            <a:r>
              <a:rPr lang="en-US" sz="1600" dirty="0" err="1" smtClean="0"/>
              <a:t>produits</a:t>
            </a:r>
            <a:r>
              <a:rPr lang="en-US" sz="1600" dirty="0" smtClean="0"/>
              <a:t> pour architectures </a:t>
            </a:r>
            <a:r>
              <a:rPr lang="en-US" sz="1600" dirty="0" smtClean="0"/>
              <a:t>de </a:t>
            </a:r>
            <a:r>
              <a:rPr lang="en-US" sz="1600" dirty="0" err="1" smtClean="0"/>
              <a:t>sécurité</a:t>
            </a:r>
            <a:r>
              <a:rPr lang="en-US" sz="1600" dirty="0" smtClean="0"/>
              <a:t> </a:t>
            </a:r>
            <a:r>
              <a:rPr lang="en-US" sz="1600" dirty="0"/>
              <a:t>(collaboration I3S)</a:t>
            </a:r>
          </a:p>
          <a:p>
            <a:pPr lvl="2"/>
            <a:r>
              <a:rPr lang="en-US" sz="1600" dirty="0" err="1" smtClean="0"/>
              <a:t>Vérification</a:t>
            </a:r>
            <a:r>
              <a:rPr lang="en-US" sz="1600" dirty="0" smtClean="0"/>
              <a:t> de </a:t>
            </a:r>
            <a:r>
              <a:rPr lang="en-US" sz="1600" dirty="0" err="1" smtClean="0"/>
              <a:t>règles</a:t>
            </a:r>
            <a:r>
              <a:rPr lang="en-US" sz="1600" dirty="0" smtClean="0"/>
              <a:t> de </a:t>
            </a:r>
            <a:r>
              <a:rPr lang="en-US" sz="1600" dirty="0" err="1" smtClean="0"/>
              <a:t>programmation</a:t>
            </a:r>
            <a:r>
              <a:rPr lang="en-US" sz="1600" dirty="0" smtClean="0"/>
              <a:t> </a:t>
            </a:r>
            <a:r>
              <a:rPr lang="en-US" sz="1600" dirty="0" err="1" smtClean="0"/>
              <a:t>sécurisée</a:t>
            </a:r>
            <a:r>
              <a:rPr lang="en-US" sz="1600" dirty="0" smtClean="0"/>
              <a:t> par </a:t>
            </a:r>
            <a:r>
              <a:rPr lang="en-US" sz="1600" dirty="0" err="1" smtClean="0"/>
              <a:t>analyse</a:t>
            </a:r>
            <a:r>
              <a:rPr lang="en-US" sz="1600" dirty="0" smtClean="0"/>
              <a:t> </a:t>
            </a:r>
            <a:r>
              <a:rPr lang="en-US" sz="1600" dirty="0" err="1" smtClean="0"/>
              <a:t>statique</a:t>
            </a:r>
            <a:endParaRPr lang="en-US" sz="1600" dirty="0"/>
          </a:p>
          <a:p>
            <a:pPr lvl="2"/>
            <a:r>
              <a:rPr lang="en-US" sz="1600" dirty="0"/>
              <a:t>AOP </a:t>
            </a:r>
            <a:r>
              <a:rPr lang="en-US" sz="1600" dirty="0" smtClean="0"/>
              <a:t>pour </a:t>
            </a:r>
            <a:r>
              <a:rPr lang="en-US" sz="1600" dirty="0" err="1" smtClean="0"/>
              <a:t>l’introduction</a:t>
            </a:r>
            <a:r>
              <a:rPr lang="en-US" sz="1600" dirty="0" smtClean="0"/>
              <a:t> de </a:t>
            </a:r>
            <a:r>
              <a:rPr lang="en-US" sz="1600" dirty="0" err="1" smtClean="0"/>
              <a:t>mécanismes</a:t>
            </a:r>
            <a:r>
              <a:rPr lang="en-US" sz="1600" dirty="0" smtClean="0"/>
              <a:t> de </a:t>
            </a:r>
            <a:r>
              <a:rPr lang="en-US" sz="1600" dirty="0" err="1" smtClean="0"/>
              <a:t>sécurité</a:t>
            </a:r>
            <a:endParaRPr lang="en-US" sz="1600" dirty="0" smtClean="0"/>
          </a:p>
          <a:p>
            <a:pPr lvl="2"/>
            <a:r>
              <a:rPr lang="en-US" sz="1600" dirty="0" err="1" smtClean="0"/>
              <a:t>Analyse</a:t>
            </a:r>
            <a:r>
              <a:rPr lang="en-US" sz="1600" dirty="0" smtClean="0"/>
              <a:t> de </a:t>
            </a:r>
            <a:r>
              <a:rPr lang="en-US" sz="1600" dirty="0" err="1" smtClean="0"/>
              <a:t>risques</a:t>
            </a:r>
            <a:endParaRPr lang="en-US" sz="1600" dirty="0" smtClean="0"/>
          </a:p>
          <a:p>
            <a:pPr lvl="1"/>
            <a:r>
              <a:rPr lang="en-US" sz="1800" dirty="0" err="1" smtClean="0"/>
              <a:t>Domaines</a:t>
            </a:r>
            <a:r>
              <a:rPr lang="en-US" sz="1800" dirty="0" smtClean="0"/>
              <a:t> </a:t>
            </a:r>
            <a:r>
              <a:rPr lang="en-US" sz="1800" dirty="0" err="1" smtClean="0"/>
              <a:t>d’applications</a:t>
            </a:r>
            <a:r>
              <a:rPr lang="en-US" sz="1800" dirty="0" smtClean="0"/>
              <a:t> – </a:t>
            </a:r>
            <a:r>
              <a:rPr lang="en-US" sz="1800" dirty="0" err="1" smtClean="0"/>
              <a:t>embarqué</a:t>
            </a:r>
            <a:r>
              <a:rPr lang="en-US" sz="1800" dirty="0" smtClean="0"/>
              <a:t> communicant, CPS, Cloud</a:t>
            </a:r>
            <a:endParaRPr lang="en-US" dirty="0" smtClean="0"/>
          </a:p>
          <a:p>
            <a:r>
              <a:rPr lang="en-US" dirty="0" err="1" smtClean="0"/>
              <a:t>Attentes</a:t>
            </a:r>
            <a:endParaRPr lang="en-US" dirty="0" smtClean="0"/>
          </a:p>
          <a:p>
            <a:pPr lvl="1"/>
            <a:r>
              <a:rPr lang="en-US" sz="1800" dirty="0" err="1" smtClean="0"/>
              <a:t>Académiques</a:t>
            </a:r>
            <a:r>
              <a:rPr lang="en-US" sz="1800" dirty="0" smtClean="0"/>
              <a:t>: </a:t>
            </a:r>
            <a:r>
              <a:rPr lang="en-US" sz="1800" dirty="0" err="1" smtClean="0"/>
              <a:t>Approches</a:t>
            </a:r>
            <a:r>
              <a:rPr lang="en-US" sz="1800" dirty="0" smtClean="0"/>
              <a:t> </a:t>
            </a:r>
            <a:r>
              <a:rPr lang="en-US" sz="1800" dirty="0" smtClean="0"/>
              <a:t>techniques </a:t>
            </a:r>
            <a:r>
              <a:rPr lang="en-US" sz="1800" dirty="0" err="1" smtClean="0"/>
              <a:t>complémentaires</a:t>
            </a:r>
            <a:endParaRPr lang="en-US" sz="1800" dirty="0" smtClean="0"/>
          </a:p>
          <a:p>
            <a:pPr lvl="1"/>
            <a:r>
              <a:rPr lang="en-US" sz="1800" dirty="0" smtClean="0"/>
              <a:t>Applications: </a:t>
            </a:r>
            <a:r>
              <a:rPr lang="en-US" sz="1800" dirty="0" smtClean="0"/>
              <a:t>Use Cases </a:t>
            </a:r>
            <a:r>
              <a:rPr lang="en-US" sz="1800" dirty="0" smtClean="0"/>
              <a:t>nouveaux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EA8402-2D57-40EB-A433-4B48D7586B76}" type="datetime1">
              <a:rPr lang="fr-FR" smtClean="0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7DCEFD-4107-4BA6-B3CC-558A5FADA59E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814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dèle par défaut">
  <a:themeElements>
    <a:clrScheme name="1_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Modèle par défaut">
      <a:majorFont>
        <a:latin typeface="Eurostile LT Std"/>
        <a:ea typeface=""/>
        <a:cs typeface=""/>
      </a:majorFont>
      <a:minorFont>
        <a:latin typeface="Eurostile LT St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21239</TotalTime>
  <Words>230</Words>
  <Application>Microsoft Office PowerPoint</Application>
  <PresentationFormat>On-screen Show (16:10)</PresentationFormat>
  <Paragraphs>95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1_Modèle par défaut</vt:lpstr>
      <vt:lpstr>Présentation du Département Réseau et Sécurité GT IE – GDR GPL – 09/10/2015</vt:lpstr>
      <vt:lpstr>Dépt. Réseau et Sécurité - Membres</vt:lpstr>
      <vt:lpstr>Positionnement vis-à-vis du GT</vt:lpstr>
    </vt:vector>
  </TitlesOfParts>
  <Company>Institut Eurecom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Laurence Grammare</dc:creator>
  <cp:lastModifiedBy>Yves Roudier</cp:lastModifiedBy>
  <cp:revision>822</cp:revision>
  <dcterms:created xsi:type="dcterms:W3CDTF">2014-02-06T20:57:43Z</dcterms:created>
  <dcterms:modified xsi:type="dcterms:W3CDTF">2015-10-09T08:12:46Z</dcterms:modified>
</cp:coreProperties>
</file>