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303" r:id="rId2"/>
    <p:sldId id="435" r:id="rId3"/>
    <p:sldId id="434" r:id="rId4"/>
  </p:sldIdLst>
  <p:sldSz cx="9144000" cy="5715000" type="screen16x10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CC"/>
    <a:srgbClr val="FF9900"/>
    <a:srgbClr val="FF9999"/>
    <a:srgbClr val="FFFFCC"/>
    <a:srgbClr val="0099FF"/>
    <a:srgbClr val="0099CC"/>
    <a:srgbClr val="C9E4FF"/>
    <a:srgbClr val="99CCFF"/>
    <a:srgbClr val="E1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13" autoAdjust="0"/>
  </p:normalViewPr>
  <p:slideViewPr>
    <p:cSldViewPr>
      <p:cViewPr>
        <p:scale>
          <a:sx n="100" d="100"/>
          <a:sy n="100" d="100"/>
        </p:scale>
        <p:origin x="-504" y="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359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59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fr-FR"/>
              <a:t>Institut Eurécom - BP 193 - F-06904 Sophia Antipolis cedex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A7E8C0-F54E-43E7-9E5E-1C24339CA7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157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44538"/>
            <a:ext cx="59563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fr-FR"/>
              <a:t>Institut Eurécom - BP 193 - F-06904 Sophia Antipolis cedex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38C8F4-9352-4651-882E-037E74D2C2F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32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8C8F4-9352-4651-882E-037E74D2C2FB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364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8C8F4-9352-4651-882E-037E74D2C2F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11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81237-91E3-4488-A780-F732468E0D03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304D9-C71B-4EEA-96EE-8472027A7C6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157429"/>
            <a:ext cx="2051050" cy="5040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57429"/>
            <a:ext cx="6005512" cy="5040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C10F4-152A-4C3C-A186-2A11A3CAE4BC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DB9BF-5DD7-4281-A4B5-607BE67B82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57428"/>
            <a:ext cx="8208962" cy="539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6" y="817563"/>
            <a:ext cx="4027487" cy="43801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3" y="817563"/>
            <a:ext cx="4029075" cy="21259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64103" y="3070490"/>
            <a:ext cx="4029075" cy="2127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9528-20F9-4E33-B13E-B0052AD093B7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697C8-1313-44B3-94B5-FF3D7CC4556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8" y="3997855"/>
            <a:ext cx="7192963" cy="66013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2436813"/>
            <a:ext cx="7196138" cy="1381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EF1EC-768C-49DC-80A1-EF80CA090F16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10DB4-1755-45AC-84D9-191F2EC89D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1359F-BF9E-44A0-A929-CC61505527A3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BB0E-5592-4592-ACBD-421DD95FE9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6" y="817563"/>
            <a:ext cx="4027487" cy="43801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3" y="817563"/>
            <a:ext cx="4029075" cy="43801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A8402-2D57-40EB-A433-4B48D7586B76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DCEFD-4107-4BA6-B3CC-558A5FADA5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22EEE-8521-4AEE-8226-19A0B7E3401B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3DC7-EB41-4D28-8199-CC4FBD77BC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22968-B247-448A-8F3F-74BB4640365F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54F7C-FB32-414D-BC17-ACB2CBDB4D2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3C79-363B-40A7-9EAC-B38855DBCC9A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C4CA-992F-4F2F-A05F-7681A2A3457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239B-453D-4F49-B02C-0B80E5B25F1D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5BC6B-7827-4F9B-A56E-FC8A312903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3FABB-5918-48B5-80DB-CB15CA35658A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B02D9-0909-469F-9542-8D4EFCD2E6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pp://www.eurecom.fr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817563"/>
            <a:ext cx="8208962" cy="437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4763" y="5340350"/>
            <a:ext cx="15113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EB6B4FE-703D-4F8F-B842-C4E9A5B181BE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7163"/>
            <a:ext cx="82089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88080" name="Rectangle 16"/>
          <p:cNvSpPr>
            <a:spLocks noChangeArrowheads="1"/>
          </p:cNvSpPr>
          <p:nvPr userDrawn="1"/>
        </p:nvSpPr>
        <p:spPr bwMode="auto">
          <a:xfrm rot="16200000" flipV="1">
            <a:off x="4542631" y="-3579018"/>
            <a:ext cx="58737" cy="8642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17" descr="logo_Eurecom">
            <a:hlinkClick r:id="rId15" action="ppaction://hlinkfile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85113" y="5324475"/>
            <a:ext cx="111601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82" name="Line 18"/>
          <p:cNvSpPr>
            <a:spLocks noChangeShapeType="1"/>
          </p:cNvSpPr>
          <p:nvPr userDrawn="1"/>
        </p:nvSpPr>
        <p:spPr bwMode="auto">
          <a:xfrm>
            <a:off x="0" y="5265738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88083" name="Line 19"/>
          <p:cNvSpPr>
            <a:spLocks noChangeShapeType="1"/>
          </p:cNvSpPr>
          <p:nvPr userDrawn="1"/>
        </p:nvSpPr>
        <p:spPr bwMode="auto">
          <a:xfrm>
            <a:off x="0" y="5299075"/>
            <a:ext cx="9144000" cy="0"/>
          </a:xfrm>
          <a:prstGeom prst="line">
            <a:avLst/>
          </a:prstGeom>
          <a:noFill/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8808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3075" y="5535613"/>
            <a:ext cx="576263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Eurostile LT Std" charset="0"/>
              </a:defRPr>
            </a:lvl1pPr>
          </a:lstStyle>
          <a:p>
            <a:pPr>
              <a:defRPr/>
            </a:pPr>
            <a:fld id="{C6FF015E-7DEB-48EC-BF8D-51F70F58AF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  <p:sldLayoutId id="2147484387" r:id="rId12"/>
    <p:sldLayoutId id="2147484389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Marlett" pitchFamily="2" charset="2"/>
        <a:buChar char="h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F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3125"/>
            <a:ext cx="9144000" cy="1270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Présentation</a:t>
            </a:r>
            <a:r>
              <a:rPr lang="en-US" dirty="0" smtClean="0"/>
              <a:t> du </a:t>
            </a:r>
            <a:r>
              <a:rPr lang="en-US" dirty="0" err="1" smtClean="0"/>
              <a:t>Département</a:t>
            </a:r>
            <a:r>
              <a:rPr lang="en-US" dirty="0" smtClean="0"/>
              <a:t> </a:t>
            </a:r>
            <a:r>
              <a:rPr lang="en-US" dirty="0" err="1" smtClean="0"/>
              <a:t>Réseau</a:t>
            </a:r>
            <a:r>
              <a:rPr lang="en-US" dirty="0" smtClean="0"/>
              <a:t> et </a:t>
            </a:r>
            <a:r>
              <a:rPr lang="en-US" dirty="0" err="1" smtClean="0"/>
              <a:t>Sécurité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GT IE – GDR GPL – 09/10/2015</a:t>
            </a:r>
            <a:endParaRPr lang="en-US" sz="2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12888" y="3810000"/>
            <a:ext cx="5867400" cy="14605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Yves ROUDIER</a:t>
            </a:r>
          </a:p>
          <a:p>
            <a:pPr eaLnBrk="1" hangingPunct="1"/>
            <a:r>
              <a:rPr lang="en-US" sz="2800" dirty="0" smtClean="0"/>
              <a:t>EURECOM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err="1" smtClean="0"/>
              <a:t>Dépt</a:t>
            </a:r>
            <a:r>
              <a:rPr lang="fr-FR" dirty="0" smtClean="0"/>
              <a:t>. </a:t>
            </a:r>
            <a:r>
              <a:rPr lang="fr-FR" dirty="0" smtClean="0"/>
              <a:t>Réseau et Sécurité - Membres</a:t>
            </a:r>
            <a:endParaRPr lang="fr-FR" dirty="0" smtClean="0"/>
          </a:p>
        </p:txBody>
      </p:sp>
      <p:sp>
        <p:nvSpPr>
          <p:cNvPr id="1229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769268"/>
            <a:ext cx="4027487" cy="4379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Professors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/>
              <a:t>Davide</a:t>
            </a:r>
            <a:r>
              <a:rPr lang="en-US" sz="1400" dirty="0" smtClean="0"/>
              <a:t> </a:t>
            </a:r>
            <a:r>
              <a:rPr lang="en-US" sz="1400" dirty="0" err="1" smtClean="0"/>
              <a:t>Balzarotti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Maurizio </a:t>
            </a:r>
            <a:r>
              <a:rPr lang="en-US" sz="1400" smtClean="0"/>
              <a:t>Filippone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/>
              <a:t>Aurélien</a:t>
            </a:r>
            <a:r>
              <a:rPr lang="en-US" sz="1400" dirty="0" smtClean="0"/>
              <a:t> </a:t>
            </a:r>
            <a:r>
              <a:rPr lang="en-US" sz="1400" dirty="0" err="1" smtClean="0"/>
              <a:t>Francillon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Patrick </a:t>
            </a:r>
            <a:r>
              <a:rPr lang="en-US" sz="1400" dirty="0" err="1" smtClean="0"/>
              <a:t>Loiseau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/>
              <a:t>Pietro</a:t>
            </a:r>
            <a:r>
              <a:rPr lang="en-US" sz="1400" dirty="0" smtClean="0"/>
              <a:t> </a:t>
            </a:r>
            <a:r>
              <a:rPr lang="en-US" sz="1400" dirty="0" err="1" smtClean="0"/>
              <a:t>Michiardi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1400" dirty="0" err="1" smtClean="0"/>
              <a:t>Refik</a:t>
            </a:r>
            <a:r>
              <a:rPr lang="en-GB" sz="1400" dirty="0" smtClean="0"/>
              <a:t> </a:t>
            </a:r>
            <a:r>
              <a:rPr lang="en-GB" sz="1400" dirty="0" err="1" smtClean="0"/>
              <a:t>Molva</a:t>
            </a:r>
            <a:endParaRPr lang="en-GB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1400" dirty="0" smtClean="0"/>
              <a:t>Yves </a:t>
            </a:r>
            <a:r>
              <a:rPr lang="en-GB" sz="1400" dirty="0" err="1" smtClean="0"/>
              <a:t>Roudier</a:t>
            </a:r>
            <a:endParaRPr lang="en-GB" sz="1400" dirty="0" smtClean="0"/>
          </a:p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Visiting Scientists</a:t>
            </a:r>
          </a:p>
          <a:p>
            <a:pPr lvl="1"/>
            <a:r>
              <a:rPr lang="en-US" sz="1400" b="0" dirty="0"/>
              <a:t>Lucian </a:t>
            </a:r>
            <a:r>
              <a:rPr lang="en-US" sz="1400" b="0" dirty="0" err="1"/>
              <a:t>Cojocar</a:t>
            </a:r>
            <a:r>
              <a:rPr lang="en-US" sz="1400" b="0" dirty="0"/>
              <a:t>  (</a:t>
            </a:r>
            <a:r>
              <a:rPr lang="en-US" sz="1400" b="0" dirty="0" err="1"/>
              <a:t>Vrije</a:t>
            </a:r>
            <a:r>
              <a:rPr lang="en-US" sz="1400" b="0" dirty="0"/>
              <a:t> </a:t>
            </a:r>
            <a:r>
              <a:rPr lang="en-US" sz="1400" b="0" dirty="0" smtClean="0"/>
              <a:t>Univ.)</a:t>
            </a:r>
          </a:p>
          <a:p>
            <a:pPr lvl="1"/>
            <a:r>
              <a:rPr lang="en-US" sz="1400" dirty="0" smtClean="0"/>
              <a:t>Jens </a:t>
            </a:r>
            <a:r>
              <a:rPr lang="en-US" sz="1400" dirty="0" err="1" smtClean="0"/>
              <a:t>Grossklags</a:t>
            </a:r>
            <a:r>
              <a:rPr lang="en-US" sz="1400" dirty="0" smtClean="0"/>
              <a:t> (Pennsylvania S.U.)</a:t>
            </a:r>
            <a:endParaRPr lang="en-US" sz="1400" b="0" dirty="0" smtClean="0"/>
          </a:p>
          <a:p>
            <a:pPr lvl="1"/>
            <a:r>
              <a:rPr lang="en-US" sz="1400" b="0" dirty="0" err="1" smtClean="0"/>
              <a:t>Raimo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Kantola</a:t>
            </a:r>
            <a:r>
              <a:rPr lang="en-US" sz="1400" b="0" dirty="0" smtClean="0"/>
              <a:t> (Aalto)</a:t>
            </a:r>
          </a:p>
          <a:p>
            <a:pPr lvl="1"/>
            <a:r>
              <a:rPr lang="en-US" sz="1400" b="0" dirty="0" smtClean="0"/>
              <a:t>Oivind </a:t>
            </a:r>
            <a:r>
              <a:rPr lang="en-US" sz="1400" b="0" dirty="0"/>
              <a:t>Kure (</a:t>
            </a:r>
            <a:r>
              <a:rPr lang="en-US" sz="1400" b="0" dirty="0" smtClean="0"/>
              <a:t>NTNU)</a:t>
            </a:r>
          </a:p>
          <a:p>
            <a:pPr lvl="1"/>
            <a:r>
              <a:rPr lang="en-US" sz="1400" b="0" dirty="0" err="1" smtClean="0"/>
              <a:t>Loukas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Lazos</a:t>
            </a:r>
            <a:r>
              <a:rPr lang="en-US" sz="1400" b="0" dirty="0" smtClean="0"/>
              <a:t> (Univ</a:t>
            </a:r>
            <a:r>
              <a:rPr lang="en-US" sz="1400" dirty="0" smtClean="0"/>
              <a:t>. of Arizona)</a:t>
            </a:r>
            <a:endParaRPr lang="en-US" sz="1400" b="0" dirty="0" smtClean="0"/>
          </a:p>
          <a:p>
            <a:pPr lvl="1"/>
            <a:r>
              <a:rPr lang="en-US" sz="1400" b="0" dirty="0" smtClean="0"/>
              <a:t>Galina Schwartz (UC </a:t>
            </a:r>
            <a:r>
              <a:rPr lang="en-US" sz="1400" dirty="0"/>
              <a:t>B</a:t>
            </a:r>
            <a:r>
              <a:rPr lang="en-US" sz="1400" b="0" dirty="0" smtClean="0"/>
              <a:t>erkeley)</a:t>
            </a:r>
          </a:p>
          <a:p>
            <a:pPr lvl="0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</a:rPr>
              <a:t>Research </a:t>
            </a:r>
            <a:r>
              <a:rPr lang="en-GB" sz="1600" dirty="0">
                <a:solidFill>
                  <a:srgbClr val="000000"/>
                </a:solidFill>
              </a:rPr>
              <a:t>Engineers</a:t>
            </a:r>
            <a:endParaRPr lang="en-GB" sz="14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</a:rPr>
              <a:t>Luca Bruno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</a:rPr>
              <a:t>Sandeep </a:t>
            </a:r>
            <a:r>
              <a:rPr lang="en-GB" sz="1400" dirty="0" err="1" smtClean="0">
                <a:solidFill>
                  <a:srgbClr val="000000"/>
                </a:solidFill>
              </a:rPr>
              <a:t>Nuckchady</a:t>
            </a:r>
            <a:endParaRPr lang="en-GB" sz="14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</a:rPr>
              <a:t>Daniele </a:t>
            </a:r>
            <a:r>
              <a:rPr lang="en-GB" sz="1400" dirty="0" err="1">
                <a:solidFill>
                  <a:srgbClr val="000000"/>
                </a:solidFill>
              </a:rPr>
              <a:t>Venzano</a:t>
            </a:r>
            <a:endParaRPr lang="en-GB" sz="1400" dirty="0">
              <a:solidFill>
                <a:srgbClr val="000000"/>
              </a:solidFill>
            </a:endParaRPr>
          </a:p>
          <a:p>
            <a:pPr marL="57150" indent="0">
              <a:buNone/>
            </a:pPr>
            <a:endParaRPr lang="en-GB" sz="1800" dirty="0" smtClean="0"/>
          </a:p>
          <a:p>
            <a:pPr lvl="1" eaLnBrk="1" hangingPunct="1">
              <a:lnSpc>
                <a:spcPct val="80000"/>
              </a:lnSpc>
            </a:pPr>
            <a:endParaRPr lang="en-GB" sz="1400" dirty="0" smtClean="0"/>
          </a:p>
          <a:p>
            <a:pPr eaLnBrk="1" hangingPunct="1">
              <a:lnSpc>
                <a:spcPct val="80000"/>
              </a:lnSpc>
            </a:pPr>
            <a:endParaRPr lang="fr-FR" sz="1600" dirty="0" smtClean="0"/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 bwMode="auto">
          <a:xfrm>
            <a:off x="3347864" y="1993404"/>
            <a:ext cx="5715040" cy="307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GB" sz="1600" b="1" kern="0" dirty="0" smtClean="0">
                <a:latin typeface="+mn-lt"/>
              </a:rPr>
              <a:t>Ph. D. Students	</a:t>
            </a:r>
            <a:endParaRPr lang="en-US" sz="1200" dirty="0" smtClean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Monir</a:t>
            </a:r>
            <a:r>
              <a:rPr lang="en-US" sz="1400" kern="0" dirty="0" smtClean="0">
                <a:latin typeface="Arial" charset="0"/>
              </a:rPr>
              <a:t> </a:t>
            </a:r>
            <a:r>
              <a:rPr lang="en-US" sz="1400" kern="0" dirty="0" err="1">
                <a:latin typeface="Arial" charset="0"/>
              </a:rPr>
              <a:t>Azraoui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>
                <a:latin typeface="Arial" charset="0"/>
              </a:rPr>
              <a:t>Alberto </a:t>
            </a:r>
            <a:r>
              <a:rPr lang="en-US" sz="1400" kern="0" dirty="0" err="1">
                <a:latin typeface="Arial" charset="0"/>
              </a:rPr>
              <a:t>Benegiamo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smtClean="0">
                <a:latin typeface="Arial" charset="0"/>
              </a:rPr>
              <a:t>Andrei </a:t>
            </a:r>
            <a:r>
              <a:rPr lang="en-US" sz="1400" kern="0" dirty="0" err="1">
                <a:latin typeface="Arial" charset="0"/>
              </a:rPr>
              <a:t>Costin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Onur</a:t>
            </a:r>
            <a:r>
              <a:rPr lang="en-US" sz="1400" kern="0" dirty="0" smtClean="0">
                <a:latin typeface="Arial" charset="0"/>
              </a:rPr>
              <a:t> </a:t>
            </a:r>
            <a:r>
              <a:rPr lang="en-US" sz="1400" kern="0" dirty="0" err="1" smtClean="0">
                <a:latin typeface="Arial" charset="0"/>
              </a:rPr>
              <a:t>Çatakoglu</a:t>
            </a:r>
            <a:endParaRPr lang="en-US" sz="1400" kern="0" dirty="0" smtClean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smtClean="0">
                <a:latin typeface="Arial" charset="0"/>
              </a:rPr>
              <a:t>Son-Hai Ha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smtClean="0">
                <a:latin typeface="Arial" charset="0"/>
              </a:rPr>
              <a:t>Xiao </a:t>
            </a:r>
            <a:r>
              <a:rPr lang="en-US" sz="1400" kern="0" dirty="0">
                <a:latin typeface="Arial" charset="0"/>
              </a:rPr>
              <a:t>Han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>
                <a:latin typeface="Arial" charset="0"/>
              </a:rPr>
              <a:t>Hadrien</a:t>
            </a:r>
            <a:r>
              <a:rPr lang="en-US" sz="1400" kern="0" dirty="0">
                <a:latin typeface="Arial" charset="0"/>
              </a:rPr>
              <a:t> Hours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>
                <a:latin typeface="Arial" charset="0"/>
              </a:rPr>
              <a:t>Alexandr</a:t>
            </a:r>
            <a:r>
              <a:rPr lang="en-US" sz="1400" kern="0" dirty="0">
                <a:latin typeface="Arial" charset="0"/>
              </a:rPr>
              <a:t> </a:t>
            </a:r>
            <a:r>
              <a:rPr lang="en-US" sz="1400" kern="0" dirty="0" err="1">
                <a:latin typeface="Arial" charset="0"/>
              </a:rPr>
              <a:t>Garaga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>
                <a:latin typeface="Arial" charset="0"/>
              </a:rPr>
              <a:t>Mariano </a:t>
            </a:r>
            <a:r>
              <a:rPr lang="en-US" sz="1400" kern="0" dirty="0" err="1">
                <a:latin typeface="Arial" charset="0"/>
              </a:rPr>
              <a:t>Graziano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smtClean="0">
                <a:latin typeface="Arial" charset="0"/>
              </a:rPr>
              <a:t>Quentin </a:t>
            </a:r>
            <a:r>
              <a:rPr lang="en-US" sz="1400" kern="0" dirty="0" err="1">
                <a:latin typeface="Arial" charset="0"/>
              </a:rPr>
              <a:t>Jacquemart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Iraklis</a:t>
            </a:r>
            <a:r>
              <a:rPr lang="en-US" sz="1400" kern="0" dirty="0" smtClean="0">
                <a:latin typeface="Arial" charset="0"/>
              </a:rPr>
              <a:t> </a:t>
            </a:r>
            <a:r>
              <a:rPr lang="en-US" sz="1400" kern="0" dirty="0" err="1">
                <a:latin typeface="Arial" charset="0"/>
              </a:rPr>
              <a:t>Leontiadis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endParaRPr lang="en-US" sz="1400" kern="0" dirty="0" smtClean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endParaRPr lang="en-US" sz="1400" kern="0" dirty="0" smtClean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Shengyun</a:t>
            </a:r>
            <a:r>
              <a:rPr lang="en-US" sz="1400" kern="0" dirty="0" smtClean="0">
                <a:latin typeface="Arial" charset="0"/>
              </a:rPr>
              <a:t> Liu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Clémentine</a:t>
            </a:r>
            <a:r>
              <a:rPr lang="en-US" sz="1400" kern="0" dirty="0" smtClean="0">
                <a:latin typeface="Arial" charset="0"/>
              </a:rPr>
              <a:t> </a:t>
            </a:r>
            <a:r>
              <a:rPr lang="en-US" sz="1400" kern="0" dirty="0">
                <a:latin typeface="Arial" charset="0"/>
              </a:rPr>
              <a:t>Maurice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Duy</a:t>
            </a:r>
            <a:r>
              <a:rPr lang="en-US" sz="1400" kern="0" dirty="0" smtClean="0">
                <a:latin typeface="Arial" charset="0"/>
              </a:rPr>
              <a:t> </a:t>
            </a:r>
            <a:r>
              <a:rPr lang="en-US" sz="1400" kern="0" dirty="0">
                <a:latin typeface="Arial" charset="0"/>
              </a:rPr>
              <a:t>Hung </a:t>
            </a:r>
            <a:r>
              <a:rPr lang="en-US" sz="1400" kern="0" dirty="0" err="1">
                <a:latin typeface="Arial" charset="0"/>
              </a:rPr>
              <a:t>Phan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>
                <a:latin typeface="Arial" charset="0"/>
              </a:rPr>
              <a:t>Pasquale </a:t>
            </a:r>
            <a:r>
              <a:rPr lang="en-US" sz="1400" kern="0" dirty="0" err="1">
                <a:latin typeface="Arial" charset="0"/>
              </a:rPr>
              <a:t>Puzio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Cédric</a:t>
            </a:r>
            <a:r>
              <a:rPr lang="en-US" sz="1400" kern="0" dirty="0" smtClean="0">
                <a:latin typeface="Arial" charset="0"/>
              </a:rPr>
              <a:t> Van </a:t>
            </a:r>
            <a:r>
              <a:rPr lang="en-US" sz="1400" kern="0" dirty="0" err="1" smtClean="0">
                <a:latin typeface="Arial" charset="0"/>
              </a:rPr>
              <a:t>Rompay</a:t>
            </a:r>
            <a:endParaRPr lang="en-US" sz="1400" kern="0" dirty="0" smtClean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Merve</a:t>
            </a:r>
            <a:r>
              <a:rPr lang="en-US" sz="1400" kern="0" dirty="0" smtClean="0">
                <a:latin typeface="Arial" charset="0"/>
              </a:rPr>
              <a:t> </a:t>
            </a:r>
            <a:r>
              <a:rPr lang="en-US" sz="1400" kern="0" dirty="0" err="1" smtClean="0">
                <a:latin typeface="Arial" charset="0"/>
              </a:rPr>
              <a:t>Sahin</a:t>
            </a:r>
            <a:endParaRPr lang="en-US" sz="1400" kern="0" dirty="0" smtClean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 smtClean="0">
                <a:latin typeface="Arial" charset="0"/>
              </a:rPr>
              <a:t>Yongchao</a:t>
            </a:r>
            <a:r>
              <a:rPr lang="en-US" sz="1400" kern="0" dirty="0" smtClean="0">
                <a:latin typeface="Arial" charset="0"/>
              </a:rPr>
              <a:t> </a:t>
            </a:r>
            <a:r>
              <a:rPr lang="en-US" sz="1400" kern="0" dirty="0" err="1">
                <a:latin typeface="Arial" charset="0"/>
              </a:rPr>
              <a:t>Tian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>
                <a:latin typeface="Arial" charset="0"/>
              </a:rPr>
              <a:t>Pierre-Antoine </a:t>
            </a:r>
            <a:r>
              <a:rPr lang="en-US" sz="1400" kern="0" dirty="0" err="1">
                <a:latin typeface="Arial" charset="0"/>
              </a:rPr>
              <a:t>Vervier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>
                <a:latin typeface="Arial" charset="0"/>
              </a:rPr>
              <a:t>Paolo </a:t>
            </a:r>
            <a:r>
              <a:rPr lang="en-US" sz="1400" kern="0" dirty="0" err="1">
                <a:latin typeface="Arial" charset="0"/>
              </a:rPr>
              <a:t>Viotti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>
                <a:latin typeface="Arial" charset="0"/>
              </a:rPr>
              <a:t>Xiaohu</a:t>
            </a:r>
            <a:r>
              <a:rPr lang="en-US" sz="1400" kern="0" dirty="0">
                <a:latin typeface="Arial" charset="0"/>
              </a:rPr>
              <a:t> Wu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>
                <a:latin typeface="Arial" charset="0"/>
              </a:rPr>
              <a:t>Jonas </a:t>
            </a:r>
            <a:r>
              <a:rPr lang="en-US" sz="1400" kern="0" dirty="0" err="1">
                <a:latin typeface="Arial" charset="0"/>
              </a:rPr>
              <a:t>Zaddach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r>
              <a:rPr lang="en-US" sz="1400" kern="0" dirty="0" err="1">
                <a:latin typeface="Arial" charset="0"/>
              </a:rPr>
              <a:t>Zeineb</a:t>
            </a:r>
            <a:r>
              <a:rPr lang="en-US" sz="1400" kern="0" dirty="0">
                <a:latin typeface="Arial" charset="0"/>
              </a:rPr>
              <a:t> </a:t>
            </a:r>
            <a:r>
              <a:rPr lang="en-US" sz="1400" kern="0" dirty="0" err="1">
                <a:latin typeface="Arial" charset="0"/>
              </a:rPr>
              <a:t>Zhioua</a:t>
            </a:r>
            <a:endParaRPr lang="en-US" sz="1400" kern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endParaRPr lang="en-US" sz="1200" kern="0" dirty="0">
              <a:latin typeface="Arial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5515594" y="589558"/>
            <a:ext cx="5715040" cy="267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defRPr/>
            </a:pPr>
            <a:endParaRPr lang="en-GB" sz="1400" kern="0" dirty="0" smtClean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Char char="–"/>
              <a:defRPr/>
            </a:pPr>
            <a:endParaRPr lang="en-GB" sz="1400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charset="0"/>
              <a:buNone/>
              <a:defRPr/>
            </a:pPr>
            <a:r>
              <a:rPr lang="en-GB" sz="1400" kern="0" dirty="0">
                <a:latin typeface="+mn-lt"/>
              </a:rPr>
              <a:t>	</a:t>
            </a: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3347864" y="784126"/>
            <a:ext cx="5715040" cy="102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/>
          <a:lstStyle/>
          <a:p>
            <a:pPr marL="342900" lvl="0" indent="-342900">
              <a:lnSpc>
                <a:spcPct val="80000"/>
              </a:lnSpc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§"/>
            </a:pPr>
            <a:r>
              <a:rPr lang="en-GB" sz="1600" b="1" kern="0" dirty="0" smtClean="0">
                <a:solidFill>
                  <a:srgbClr val="000000"/>
                </a:solidFill>
                <a:latin typeface="Eurostile LT Std"/>
              </a:rPr>
              <a:t>Post-doctoral fellows</a:t>
            </a:r>
            <a:endParaRPr lang="en-GB" sz="1400" kern="0" dirty="0">
              <a:solidFill>
                <a:srgbClr val="000000"/>
              </a:solidFill>
              <a:latin typeface="Eurostile LT Std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pitchFamily="34" charset="0"/>
              <a:buChar char="–"/>
            </a:pPr>
            <a:r>
              <a:rPr lang="en-GB" sz="1400" kern="0" dirty="0" err="1">
                <a:solidFill>
                  <a:srgbClr val="000000"/>
                </a:solidFill>
                <a:latin typeface="Eurostile LT Std"/>
              </a:rPr>
              <a:t>Michela</a:t>
            </a:r>
            <a:r>
              <a:rPr lang="en-GB" sz="1400" kern="0" dirty="0">
                <a:solidFill>
                  <a:srgbClr val="000000"/>
                </a:solidFill>
                <a:latin typeface="Eurostile LT Std"/>
              </a:rPr>
              <a:t> </a:t>
            </a:r>
            <a:r>
              <a:rPr lang="en-GB" sz="1400" kern="0" dirty="0" err="1" smtClean="0">
                <a:solidFill>
                  <a:srgbClr val="000000"/>
                </a:solidFill>
                <a:latin typeface="Eurostile LT Std"/>
              </a:rPr>
              <a:t>Chessa</a:t>
            </a:r>
            <a:r>
              <a:rPr lang="en-GB" sz="1400" kern="0" dirty="0">
                <a:solidFill>
                  <a:srgbClr val="000000"/>
                </a:solidFill>
                <a:latin typeface="Eurostile LT Std"/>
              </a:rPr>
              <a:t>	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pitchFamily="34" charset="0"/>
              <a:buChar char="–"/>
            </a:pPr>
            <a:r>
              <a:rPr lang="en-GB" sz="1400" kern="0" dirty="0" err="1" smtClean="0">
                <a:solidFill>
                  <a:srgbClr val="000000"/>
                </a:solidFill>
                <a:latin typeface="Eurostile LT Std"/>
              </a:rPr>
              <a:t>Kaoutar</a:t>
            </a:r>
            <a:r>
              <a:rPr lang="en-GB" sz="1400" kern="0" dirty="0" smtClean="0">
                <a:solidFill>
                  <a:srgbClr val="000000"/>
                </a:solidFill>
                <a:latin typeface="Eurostile LT Std"/>
              </a:rPr>
              <a:t> </a:t>
            </a:r>
            <a:r>
              <a:rPr lang="en-GB" sz="1400" kern="0" dirty="0" err="1" smtClean="0">
                <a:solidFill>
                  <a:srgbClr val="000000"/>
                </a:solidFill>
                <a:latin typeface="Eurostile LT Std"/>
              </a:rPr>
              <a:t>Elkhiyaoui</a:t>
            </a:r>
            <a:endParaRPr lang="en-GB" sz="1400" kern="0" dirty="0" smtClean="0">
              <a:solidFill>
                <a:srgbClr val="000000"/>
              </a:solidFill>
              <a:latin typeface="Eurostile LT Std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</a:pPr>
            <a:r>
              <a:rPr lang="en-GB" sz="1400" kern="0" dirty="0">
                <a:solidFill>
                  <a:srgbClr val="000000"/>
                </a:solidFill>
                <a:latin typeface="Eurostile LT Std"/>
              </a:rPr>
              <a:t>	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pitchFamily="34" charset="0"/>
              <a:buChar char="–"/>
            </a:pPr>
            <a:endParaRPr lang="en-GB" sz="1400" kern="0" dirty="0" smtClean="0">
              <a:solidFill>
                <a:srgbClr val="000000"/>
              </a:solidFill>
              <a:latin typeface="Eurostile LT Std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pitchFamily="34" charset="0"/>
              <a:buChar char="–"/>
            </a:pPr>
            <a:r>
              <a:rPr lang="en-GB" sz="1400" kern="0" dirty="0" smtClean="0">
                <a:solidFill>
                  <a:srgbClr val="000000"/>
                </a:solidFill>
                <a:latin typeface="Eurostile LT Std"/>
              </a:rPr>
              <a:t>Marco </a:t>
            </a:r>
            <a:r>
              <a:rPr lang="en-GB" sz="1400" kern="0" dirty="0" err="1" smtClean="0">
                <a:solidFill>
                  <a:srgbClr val="000000"/>
                </a:solidFill>
                <a:latin typeface="Eurostile LT Std"/>
              </a:rPr>
              <a:t>Milanesio</a:t>
            </a:r>
            <a:endParaRPr lang="en-GB" sz="1400" kern="0" dirty="0" smtClean="0">
              <a:solidFill>
                <a:srgbClr val="000000"/>
              </a:solidFill>
              <a:latin typeface="Eurostile LT Std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  <a:buFont typeface="Arial" pitchFamily="34" charset="0"/>
              <a:buChar char="–"/>
            </a:pPr>
            <a:r>
              <a:rPr lang="en-GB" sz="1400" kern="0" dirty="0" err="1" smtClean="0">
                <a:solidFill>
                  <a:srgbClr val="000000"/>
                </a:solidFill>
                <a:latin typeface="Eurostile LT Std"/>
              </a:rPr>
              <a:t>Melek</a:t>
            </a:r>
            <a:r>
              <a:rPr lang="en-GB" sz="1400" kern="0" dirty="0" smtClean="0">
                <a:solidFill>
                  <a:srgbClr val="000000"/>
                </a:solidFill>
                <a:latin typeface="Eurostile LT Std"/>
              </a:rPr>
              <a:t> </a:t>
            </a:r>
            <a:r>
              <a:rPr lang="en-GB" sz="1400" kern="0" dirty="0" err="1">
                <a:solidFill>
                  <a:srgbClr val="000000"/>
                </a:solidFill>
                <a:latin typeface="Eurostile LT Std"/>
              </a:rPr>
              <a:t>Önen</a:t>
            </a:r>
            <a:endParaRPr lang="en-GB" sz="1400" kern="0" dirty="0">
              <a:solidFill>
                <a:srgbClr val="000000"/>
              </a:solidFill>
              <a:latin typeface="Eurostile LT Std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0099CC"/>
              </a:buClr>
            </a:pPr>
            <a:endParaRPr lang="en-GB" sz="1400" kern="0" dirty="0" smtClean="0">
              <a:solidFill>
                <a:srgbClr val="000000"/>
              </a:solidFill>
              <a:latin typeface="Eurostile LT Std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520" y="913284"/>
            <a:ext cx="8424936" cy="2088232"/>
            <a:chOff x="251520" y="913284"/>
            <a:chExt cx="8424936" cy="2088232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51520" y="913284"/>
              <a:ext cx="8424936" cy="20882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67544" y="1033866"/>
              <a:ext cx="8036977" cy="1796370"/>
              <a:chOff x="467544" y="1033866"/>
              <a:chExt cx="8036977" cy="1796370"/>
            </a:xfrm>
          </p:grpSpPr>
          <p:sp>
            <p:nvSpPr>
              <p:cNvPr id="19" name="TextBox 15"/>
              <p:cNvSpPr txBox="1">
                <a:spLocks noChangeArrowheads="1"/>
              </p:cNvSpPr>
              <p:nvPr/>
            </p:nvSpPr>
            <p:spPr bwMode="auto">
              <a:xfrm>
                <a:off x="467544" y="2491682"/>
                <a:ext cx="1733167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err="1"/>
                  <a:t>Davide</a:t>
                </a:r>
                <a:r>
                  <a:rPr lang="en-US" sz="1600" dirty="0"/>
                  <a:t> </a:t>
                </a:r>
                <a:r>
                  <a:rPr lang="en-US" sz="1600" dirty="0" err="1"/>
                  <a:t>Balzarotti</a:t>
                </a:r>
                <a:endParaRPr lang="en-US" sz="1600" dirty="0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1057300"/>
                <a:ext cx="1076370" cy="1431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TextBox 14"/>
              <p:cNvSpPr txBox="1">
                <a:spLocks noChangeArrowheads="1"/>
              </p:cNvSpPr>
              <p:nvPr/>
            </p:nvSpPr>
            <p:spPr bwMode="auto">
              <a:xfrm>
                <a:off x="2625926" y="2487299"/>
                <a:ext cx="18790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err="1" smtClean="0"/>
                  <a:t>Aurélien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Francillon</a:t>
                </a:r>
                <a:endParaRPr lang="en-US" sz="1600" dirty="0"/>
              </a:p>
            </p:txBody>
          </p:sp>
          <p:pic>
            <p:nvPicPr>
              <p:cNvPr id="22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5966" y="1033866"/>
                <a:ext cx="1080120" cy="1436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4624933" y="1048749"/>
                <a:ext cx="3879588" cy="1661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" lvl="1" indent="-342900">
                  <a:buFont typeface="Wingdings" pitchFamily="2" charset="2"/>
                  <a:buChar char="§"/>
                </a:pPr>
                <a:r>
                  <a:rPr lang="en-US" b="1" dirty="0" err="1" smtClean="0"/>
                  <a:t>Sécurité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Système</a:t>
                </a:r>
                <a:r>
                  <a:rPr lang="en-US" b="1" dirty="0" smtClean="0"/>
                  <a:t> et </a:t>
                </a:r>
                <a:r>
                  <a:rPr lang="en-US" b="1" dirty="0" err="1" smtClean="0"/>
                  <a:t>Logicielle</a:t>
                </a:r>
                <a:endParaRPr lang="en-US" b="1" dirty="0"/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/>
                  <a:t>Sécurité</a:t>
                </a:r>
                <a:r>
                  <a:rPr lang="en-US" sz="1400" b="1" dirty="0" smtClean="0"/>
                  <a:t> Web </a:t>
                </a:r>
                <a:endParaRPr lang="en-US" sz="1400" b="1" dirty="0"/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>
                    <a:solidFill>
                      <a:srgbClr val="000000"/>
                    </a:solidFill>
                  </a:rPr>
                  <a:t>Sécurité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Réseau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</a:t>
                </a:r>
                <a:endParaRPr lang="en-US" sz="1400" b="1" dirty="0">
                  <a:solidFill>
                    <a:srgbClr val="000000"/>
                  </a:solidFill>
                </a:endParaRPr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>
                    <a:solidFill>
                      <a:srgbClr val="000000"/>
                    </a:solidFill>
                  </a:rPr>
                  <a:t>Forensique</a:t>
                </a:r>
                <a:endParaRPr lang="en-US" sz="1400" b="1" dirty="0">
                  <a:solidFill>
                    <a:srgbClr val="000000"/>
                  </a:solidFill>
                </a:endParaRPr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>
                    <a:solidFill>
                      <a:srgbClr val="000000"/>
                    </a:solidFill>
                  </a:rPr>
                  <a:t>Fraude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et </a:t>
                </a:r>
                <a:r>
                  <a:rPr lang="en-US" sz="1400" b="1" dirty="0">
                    <a:solidFill>
                      <a:srgbClr val="000000"/>
                    </a:solidFill>
                  </a:rPr>
                  <a:t>Cybercrime</a:t>
                </a:r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>
                    <a:solidFill>
                      <a:srgbClr val="000000"/>
                    </a:solidFill>
                  </a:rPr>
                  <a:t>Sécurité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Systèmes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Embarqués</a:t>
                </a:r>
                <a:endParaRPr lang="en-US" sz="1400" b="1" dirty="0">
                  <a:solidFill>
                    <a:srgbClr val="000000"/>
                  </a:solidFill>
                </a:endParaRPr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>
                    <a:solidFill>
                      <a:srgbClr val="000000"/>
                    </a:solidFill>
                  </a:rPr>
                  <a:t>Sécurité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Réseau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Sans Fil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251520" y="3142853"/>
            <a:ext cx="8721738" cy="2287999"/>
            <a:chOff x="251520" y="2929508"/>
            <a:chExt cx="8721738" cy="2287999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1520" y="2929508"/>
              <a:ext cx="8424936" cy="20533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73984" y="3001516"/>
              <a:ext cx="8299274" cy="2215991"/>
              <a:chOff x="673984" y="3001516"/>
              <a:chExt cx="8299274" cy="2215991"/>
            </a:xfrm>
          </p:grpSpPr>
          <p:sp>
            <p:nvSpPr>
              <p:cNvPr id="27" name="TextBox 14"/>
              <p:cNvSpPr txBox="1">
                <a:spLocks noChangeArrowheads="1"/>
              </p:cNvSpPr>
              <p:nvPr/>
            </p:nvSpPr>
            <p:spPr bwMode="auto">
              <a:xfrm>
                <a:off x="2809140" y="4652706"/>
                <a:ext cx="140282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Yves </a:t>
                </a:r>
                <a:r>
                  <a:rPr lang="en-US" sz="1600" dirty="0" err="1"/>
                  <a:t>Roudier</a:t>
                </a:r>
                <a:endParaRPr lang="en-US" sz="1600" dirty="0"/>
              </a:p>
            </p:txBody>
          </p:sp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96223" y="3145532"/>
                <a:ext cx="1119769" cy="14890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9" name="TextBox 27"/>
              <p:cNvSpPr txBox="1">
                <a:spLocks noChangeArrowheads="1"/>
              </p:cNvSpPr>
              <p:nvPr/>
            </p:nvSpPr>
            <p:spPr bwMode="auto">
              <a:xfrm>
                <a:off x="673984" y="4652706"/>
                <a:ext cx="125547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err="1"/>
                  <a:t>Refik</a:t>
                </a:r>
                <a:r>
                  <a:rPr lang="en-US" sz="1600" dirty="0"/>
                  <a:t> Molva</a:t>
                </a:r>
              </a:p>
            </p:txBody>
          </p:sp>
          <p:pic>
            <p:nvPicPr>
              <p:cNvPr id="30" name="Picture 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85" y="3160436"/>
                <a:ext cx="1106029" cy="14707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4508762" y="3001516"/>
                <a:ext cx="4464496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" lvl="1" indent="-342900">
                  <a:buFont typeface="Wingdings" pitchFamily="2" charset="2"/>
                  <a:buChar char="§"/>
                </a:pPr>
                <a:r>
                  <a:rPr lang="en-US" b="1" dirty="0" err="1" smtClean="0"/>
                  <a:t>Protocoles</a:t>
                </a:r>
                <a:r>
                  <a:rPr lang="en-US" b="1" dirty="0" smtClean="0"/>
                  <a:t> de </a:t>
                </a:r>
                <a:r>
                  <a:rPr lang="en-US" b="1" dirty="0" err="1" smtClean="0"/>
                  <a:t>Sécurité</a:t>
                </a:r>
                <a:r>
                  <a:rPr lang="en-US" b="1" dirty="0" smtClean="0"/>
                  <a:t> et </a:t>
                </a:r>
                <a:r>
                  <a:rPr lang="en-US" b="1" dirty="0" err="1" smtClean="0"/>
                  <a:t>Cryptographie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Appliquée</a:t>
                </a:r>
                <a:endParaRPr lang="en-US" b="1" dirty="0"/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/>
                  <a:t>Cryptographie</a:t>
                </a:r>
                <a:r>
                  <a:rPr lang="en-US" sz="1400" b="1" dirty="0" smtClean="0"/>
                  <a:t> </a:t>
                </a:r>
                <a:r>
                  <a:rPr lang="en-US" sz="1400" b="1" dirty="0" err="1" smtClean="0"/>
                  <a:t>Appliquée</a:t>
                </a:r>
                <a:r>
                  <a:rPr lang="en-US" sz="1400" b="1" dirty="0" smtClean="0"/>
                  <a:t> </a:t>
                </a:r>
                <a:endParaRPr lang="en-US" sz="1400" b="1" dirty="0"/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>
                    <a:solidFill>
                      <a:srgbClr val="000000"/>
                    </a:solidFill>
                  </a:rPr>
                  <a:t>Mécanismes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de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Préservation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Vie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Privée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</a:t>
                </a:r>
                <a:endParaRPr lang="en-US" sz="1400" b="1" dirty="0">
                  <a:solidFill>
                    <a:srgbClr val="000000"/>
                  </a:solidFill>
                </a:endParaRPr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smtClean="0">
                    <a:solidFill>
                      <a:srgbClr val="000000"/>
                    </a:solidFill>
                  </a:rPr>
                  <a:t>Techniques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Homomorphes</a:t>
                </a:r>
                <a:endParaRPr lang="en-US" sz="1400" b="1" dirty="0">
                  <a:solidFill>
                    <a:srgbClr val="000000"/>
                  </a:solidFill>
                </a:endParaRPr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smtClean="0">
                    <a:solidFill>
                      <a:srgbClr val="000000"/>
                    </a:solidFill>
                  </a:rPr>
                  <a:t>Conception de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Logiciels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Sé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curisés</a:t>
                </a:r>
                <a:endParaRPr lang="en-US" sz="1400" b="1" dirty="0">
                  <a:solidFill>
                    <a:srgbClr val="000000"/>
                  </a:solidFill>
                </a:endParaRPr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>
                    <a:solidFill>
                      <a:srgbClr val="000000"/>
                    </a:solidFill>
                  </a:rPr>
                  <a:t>Ingénierie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des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Exigences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 de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Sécurité</a:t>
                </a:r>
                <a:endParaRPr lang="en-US" sz="1400" b="1" dirty="0">
                  <a:solidFill>
                    <a:srgbClr val="000000"/>
                  </a:solidFill>
                </a:endParaRPr>
              </a:p>
              <a:p>
                <a:pPr marL="457200" lvl="2" indent="-342900">
                  <a:buFont typeface="Wingdings" pitchFamily="2" charset="2"/>
                  <a:buChar char="§"/>
                </a:pPr>
                <a:r>
                  <a:rPr lang="en-US" sz="1400" b="1" dirty="0" err="1" smtClean="0">
                    <a:solidFill>
                      <a:srgbClr val="000000"/>
                    </a:solidFill>
                  </a:rPr>
                  <a:t>Protocoles</a:t>
                </a:r>
                <a:r>
                  <a:rPr lang="en-US" sz="1400" b="1" dirty="0">
                    <a:solidFill>
                      <a:srgbClr val="000000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et Architectures </a:t>
                </a:r>
                <a:r>
                  <a:rPr lang="en-US" sz="1400" b="1" dirty="0" smtClean="0">
                    <a:solidFill>
                      <a:srgbClr val="000000"/>
                    </a:solidFill>
                  </a:rPr>
                  <a:t>de </a:t>
                </a:r>
                <a:r>
                  <a:rPr lang="en-US" sz="1400" b="1" dirty="0" err="1" smtClean="0">
                    <a:solidFill>
                      <a:srgbClr val="000000"/>
                    </a:solidFill>
                  </a:rPr>
                  <a:t>Sécurité</a:t>
                </a:r>
                <a:endParaRPr lang="en-US" sz="1400" b="1" dirty="0">
                  <a:solidFill>
                    <a:srgbClr val="000000"/>
                  </a:solidFill>
                </a:endParaRPr>
              </a:p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9774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Positionnement</a:t>
            </a:r>
            <a:r>
              <a:rPr lang="en-US" dirty="0" smtClean="0"/>
              <a:t> vis-à-vis du GT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</a:p>
          <a:p>
            <a:pPr lvl="1"/>
            <a:r>
              <a:rPr lang="en-US" sz="1800" dirty="0" err="1" smtClean="0"/>
              <a:t>Domaine</a:t>
            </a:r>
            <a:r>
              <a:rPr lang="en-US" sz="1800" dirty="0" smtClean="0"/>
              <a:t> de la </a:t>
            </a:r>
            <a:r>
              <a:rPr lang="en-US" sz="1800" dirty="0" err="1" smtClean="0"/>
              <a:t>sécurité</a:t>
            </a:r>
            <a:r>
              <a:rPr lang="en-US" sz="1800" dirty="0" smtClean="0"/>
              <a:t> </a:t>
            </a:r>
            <a:r>
              <a:rPr lang="en-US" sz="1800" dirty="0" err="1" smtClean="0"/>
              <a:t>réseau</a:t>
            </a:r>
            <a:r>
              <a:rPr lang="en-US" sz="1800" dirty="0" smtClean="0"/>
              <a:t> et </a:t>
            </a:r>
            <a:r>
              <a:rPr lang="en-US" sz="1800" dirty="0" err="1" smtClean="0"/>
              <a:t>système</a:t>
            </a:r>
            <a:endParaRPr lang="en-US" sz="1800" dirty="0" smtClean="0"/>
          </a:p>
          <a:p>
            <a:pPr lvl="1"/>
            <a:r>
              <a:rPr lang="en-US" sz="1800" dirty="0" err="1" smtClean="0"/>
              <a:t>Sécurité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le cycle de vie </a:t>
            </a:r>
            <a:r>
              <a:rPr lang="en-US" sz="1800" dirty="0" err="1" smtClean="0"/>
              <a:t>logiciel</a:t>
            </a:r>
            <a:r>
              <a:rPr lang="en-US" sz="1800" dirty="0" smtClean="0"/>
              <a:t>, architectures de </a:t>
            </a:r>
            <a:r>
              <a:rPr lang="en-US" sz="1800" dirty="0" err="1" smtClean="0"/>
              <a:t>sécurité</a:t>
            </a:r>
            <a:endParaRPr lang="en-US" sz="1800" dirty="0" smtClean="0"/>
          </a:p>
          <a:p>
            <a:pPr lvl="2"/>
            <a:r>
              <a:rPr lang="en-US" sz="1600" dirty="0" err="1" smtClean="0"/>
              <a:t>Ingénierie</a:t>
            </a:r>
            <a:r>
              <a:rPr lang="en-US" sz="1600" dirty="0" smtClean="0"/>
              <a:t> des </a:t>
            </a:r>
            <a:r>
              <a:rPr lang="en-US" sz="1600" dirty="0" err="1" smtClean="0"/>
              <a:t>exigences</a:t>
            </a:r>
            <a:r>
              <a:rPr lang="en-US" sz="1600" dirty="0" smtClean="0"/>
              <a:t> de </a:t>
            </a:r>
            <a:r>
              <a:rPr lang="en-US" sz="1600" dirty="0" err="1" smtClean="0"/>
              <a:t>sécurité</a:t>
            </a:r>
            <a:r>
              <a:rPr lang="en-US" sz="1600" dirty="0" smtClean="0"/>
              <a:t> avec </a:t>
            </a:r>
            <a:r>
              <a:rPr lang="en-US" sz="1600" dirty="0" err="1" smtClean="0"/>
              <a:t>SysML</a:t>
            </a:r>
            <a:r>
              <a:rPr lang="en-US" sz="1600" dirty="0" smtClean="0"/>
              <a:t>-Sec </a:t>
            </a:r>
            <a:r>
              <a:rPr lang="en-US" sz="1600" dirty="0"/>
              <a:t>(collaboration TPT)</a:t>
            </a:r>
          </a:p>
          <a:p>
            <a:pPr lvl="2"/>
            <a:r>
              <a:rPr lang="en-US" sz="1600" dirty="0" err="1" smtClean="0"/>
              <a:t>Lignes</a:t>
            </a:r>
            <a:r>
              <a:rPr lang="en-US" sz="1600" dirty="0" smtClean="0"/>
              <a:t> de </a:t>
            </a:r>
            <a:r>
              <a:rPr lang="en-US" sz="1600" dirty="0" err="1" smtClean="0"/>
              <a:t>produits</a:t>
            </a:r>
            <a:r>
              <a:rPr lang="en-US" sz="1600" dirty="0" smtClean="0"/>
              <a:t> pour architectures </a:t>
            </a:r>
            <a:r>
              <a:rPr lang="en-US" sz="1600" dirty="0" smtClean="0"/>
              <a:t>de </a:t>
            </a:r>
            <a:r>
              <a:rPr lang="en-US" sz="1600" dirty="0" err="1" smtClean="0"/>
              <a:t>sécurité</a:t>
            </a:r>
            <a:r>
              <a:rPr lang="en-US" sz="1600" dirty="0" smtClean="0"/>
              <a:t> </a:t>
            </a:r>
            <a:r>
              <a:rPr lang="en-US" sz="1600" dirty="0"/>
              <a:t>(collaboration I3S)</a:t>
            </a:r>
          </a:p>
          <a:p>
            <a:pPr lvl="2"/>
            <a:r>
              <a:rPr lang="en-US" sz="1600" dirty="0" err="1" smtClean="0"/>
              <a:t>Vérification</a:t>
            </a:r>
            <a:r>
              <a:rPr lang="en-US" sz="1600" dirty="0" smtClean="0"/>
              <a:t> de </a:t>
            </a:r>
            <a:r>
              <a:rPr lang="en-US" sz="1600" dirty="0" err="1" smtClean="0"/>
              <a:t>règles</a:t>
            </a:r>
            <a:r>
              <a:rPr lang="en-US" sz="1600" dirty="0" smtClean="0"/>
              <a:t> de </a:t>
            </a:r>
            <a:r>
              <a:rPr lang="en-US" sz="1600" dirty="0" err="1" smtClean="0"/>
              <a:t>programmation</a:t>
            </a:r>
            <a:r>
              <a:rPr lang="en-US" sz="1600" dirty="0" smtClean="0"/>
              <a:t> </a:t>
            </a:r>
            <a:r>
              <a:rPr lang="en-US" sz="1600" dirty="0" err="1" smtClean="0"/>
              <a:t>sécurisée</a:t>
            </a:r>
            <a:r>
              <a:rPr lang="en-US" sz="1600" dirty="0" smtClean="0"/>
              <a:t> par </a:t>
            </a:r>
            <a:r>
              <a:rPr lang="en-US" sz="1600" dirty="0" err="1" smtClean="0"/>
              <a:t>analyse</a:t>
            </a:r>
            <a:r>
              <a:rPr lang="en-US" sz="1600" dirty="0" smtClean="0"/>
              <a:t> </a:t>
            </a:r>
            <a:r>
              <a:rPr lang="en-US" sz="1600" dirty="0" err="1" smtClean="0"/>
              <a:t>statique</a:t>
            </a:r>
            <a:endParaRPr lang="en-US" sz="1600" dirty="0"/>
          </a:p>
          <a:p>
            <a:pPr lvl="2"/>
            <a:r>
              <a:rPr lang="en-US" sz="1600" dirty="0"/>
              <a:t>AOP </a:t>
            </a:r>
            <a:r>
              <a:rPr lang="en-US" sz="1600" dirty="0" smtClean="0"/>
              <a:t>pour </a:t>
            </a:r>
            <a:r>
              <a:rPr lang="en-US" sz="1600" dirty="0" err="1" smtClean="0"/>
              <a:t>l’introduction</a:t>
            </a:r>
            <a:r>
              <a:rPr lang="en-US" sz="1600" dirty="0" smtClean="0"/>
              <a:t> de </a:t>
            </a:r>
            <a:r>
              <a:rPr lang="en-US" sz="1600" dirty="0" err="1" smtClean="0"/>
              <a:t>mécanismes</a:t>
            </a:r>
            <a:r>
              <a:rPr lang="en-US" sz="1600" dirty="0" smtClean="0"/>
              <a:t> de </a:t>
            </a:r>
            <a:r>
              <a:rPr lang="en-US" sz="1600" dirty="0" err="1" smtClean="0"/>
              <a:t>sécurité</a:t>
            </a:r>
            <a:endParaRPr lang="en-US" sz="1600" dirty="0" smtClean="0"/>
          </a:p>
          <a:p>
            <a:pPr lvl="2"/>
            <a:r>
              <a:rPr lang="en-US" sz="1600" dirty="0" err="1" smtClean="0"/>
              <a:t>Analyse</a:t>
            </a:r>
            <a:r>
              <a:rPr lang="en-US" sz="1600" dirty="0" smtClean="0"/>
              <a:t> de </a:t>
            </a:r>
            <a:r>
              <a:rPr lang="en-US" sz="1600" dirty="0" err="1" smtClean="0"/>
              <a:t>risques</a:t>
            </a:r>
            <a:endParaRPr lang="en-US" sz="1600" dirty="0" smtClean="0"/>
          </a:p>
          <a:p>
            <a:pPr lvl="1"/>
            <a:r>
              <a:rPr lang="en-US" sz="1800" dirty="0" err="1" smtClean="0"/>
              <a:t>Domaines</a:t>
            </a:r>
            <a:r>
              <a:rPr lang="en-US" sz="1800" dirty="0" smtClean="0"/>
              <a:t> </a:t>
            </a:r>
            <a:r>
              <a:rPr lang="en-US" sz="1800" dirty="0" err="1" smtClean="0"/>
              <a:t>d’applications</a:t>
            </a:r>
            <a:r>
              <a:rPr lang="en-US" sz="1800" dirty="0" smtClean="0"/>
              <a:t> – </a:t>
            </a:r>
            <a:r>
              <a:rPr lang="en-US" sz="1800" dirty="0" err="1" smtClean="0"/>
              <a:t>embarqué</a:t>
            </a:r>
            <a:r>
              <a:rPr lang="en-US" sz="1800" dirty="0" smtClean="0"/>
              <a:t> communicant, CPS, Cloud</a:t>
            </a:r>
            <a:endParaRPr lang="en-US" dirty="0" smtClean="0"/>
          </a:p>
          <a:p>
            <a:r>
              <a:rPr lang="en-US" dirty="0" err="1" smtClean="0"/>
              <a:t>Attentes</a:t>
            </a:r>
            <a:endParaRPr lang="en-US" dirty="0" smtClean="0"/>
          </a:p>
          <a:p>
            <a:pPr lvl="1"/>
            <a:r>
              <a:rPr lang="en-US" sz="1800" dirty="0" err="1" smtClean="0"/>
              <a:t>Académiques</a:t>
            </a:r>
            <a:r>
              <a:rPr lang="en-US" sz="1800" dirty="0" smtClean="0"/>
              <a:t>: </a:t>
            </a:r>
            <a:r>
              <a:rPr lang="en-US" sz="1800" dirty="0" err="1" smtClean="0"/>
              <a:t>Approches</a:t>
            </a:r>
            <a:r>
              <a:rPr lang="en-US" sz="1800" dirty="0" smtClean="0"/>
              <a:t> </a:t>
            </a:r>
            <a:r>
              <a:rPr lang="en-US" sz="1800" dirty="0" smtClean="0"/>
              <a:t>techniques </a:t>
            </a:r>
            <a:r>
              <a:rPr lang="en-US" sz="1800" dirty="0" err="1" smtClean="0"/>
              <a:t>complémentaires</a:t>
            </a:r>
            <a:endParaRPr lang="en-US" sz="1800" dirty="0" smtClean="0"/>
          </a:p>
          <a:p>
            <a:pPr lvl="1"/>
            <a:r>
              <a:rPr lang="en-US" sz="1800" dirty="0" smtClean="0"/>
              <a:t>Applications: </a:t>
            </a:r>
            <a:r>
              <a:rPr lang="en-US" sz="1800" dirty="0" smtClean="0"/>
              <a:t>Use Cases </a:t>
            </a:r>
            <a:r>
              <a:rPr lang="en-US" sz="1800" dirty="0" smtClean="0"/>
              <a:t>nouveaux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A8402-2D57-40EB-A433-4B48D7586B76}" type="datetime1">
              <a:rPr lang="fr-FR" smtClean="0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7DCEFD-4107-4BA6-B3CC-558A5FADA59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1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Eurostile LT Std"/>
        <a:ea typeface=""/>
        <a:cs typeface=""/>
      </a:majorFont>
      <a:minorFont>
        <a:latin typeface="Eurostile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21239</TotalTime>
  <Words>230</Words>
  <Application>Microsoft Office PowerPoint</Application>
  <PresentationFormat>On-screen Show (16:10)</PresentationFormat>
  <Paragraphs>95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1_Modèle par défaut</vt:lpstr>
      <vt:lpstr>Présentation du Département Réseau et Sécurité GT IE – GDR GPL – 09/10/2015</vt:lpstr>
      <vt:lpstr>Dépt. Réseau et Sécurité - Membres</vt:lpstr>
      <vt:lpstr>Positionnement vis-à-vis du GT</vt:lpstr>
    </vt:vector>
  </TitlesOfParts>
  <Company>Institut Eurecom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Laurence Grammare</dc:creator>
  <cp:lastModifiedBy>Yves Roudier</cp:lastModifiedBy>
  <cp:revision>822</cp:revision>
  <dcterms:created xsi:type="dcterms:W3CDTF">2014-02-06T20:57:43Z</dcterms:created>
  <dcterms:modified xsi:type="dcterms:W3CDTF">2015-10-09T08:12:46Z</dcterms:modified>
</cp:coreProperties>
</file>