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303" r:id="rId2"/>
    <p:sldId id="305" r:id="rId3"/>
    <p:sldId id="259" r:id="rId4"/>
    <p:sldId id="260" r:id="rId5"/>
    <p:sldId id="262" r:id="rId6"/>
    <p:sldId id="317" r:id="rId7"/>
    <p:sldId id="263" r:id="rId8"/>
    <p:sldId id="264" r:id="rId9"/>
    <p:sldId id="267" r:id="rId10"/>
    <p:sldId id="270" r:id="rId11"/>
    <p:sldId id="325" r:id="rId12"/>
    <p:sldId id="320" r:id="rId13"/>
    <p:sldId id="321" r:id="rId14"/>
    <p:sldId id="271" r:id="rId15"/>
    <p:sldId id="272" r:id="rId16"/>
    <p:sldId id="273" r:id="rId17"/>
    <p:sldId id="322" r:id="rId18"/>
    <p:sldId id="275" r:id="rId19"/>
    <p:sldId id="276" r:id="rId20"/>
    <p:sldId id="324" r:id="rId21"/>
    <p:sldId id="277" r:id="rId22"/>
    <p:sldId id="326" r:id="rId23"/>
    <p:sldId id="323" r:id="rId24"/>
    <p:sldId id="286" r:id="rId25"/>
    <p:sldId id="287" r:id="rId26"/>
    <p:sldId id="294" r:id="rId27"/>
    <p:sldId id="261" r:id="rId28"/>
    <p:sldId id="328" r:id="rId29"/>
    <p:sldId id="327" r:id="rId30"/>
  </p:sldIdLst>
  <p:sldSz cx="9144000" cy="6858000" type="screen4x3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53" autoAdjust="0"/>
    <p:restoredTop sz="94752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13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1" cy="468630"/>
          </a:xfrm>
          <a:prstGeom prst="rect">
            <a:avLst/>
          </a:prstGeom>
        </p:spPr>
        <p:txBody>
          <a:bodyPr vert="horz" lIns="94039" tIns="47019" rIns="94039" bIns="4701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1" y="0"/>
            <a:ext cx="3070861" cy="468630"/>
          </a:xfrm>
          <a:prstGeom prst="rect">
            <a:avLst/>
          </a:prstGeom>
        </p:spPr>
        <p:txBody>
          <a:bodyPr vert="horz" lIns="94039" tIns="47019" rIns="94039" bIns="47019" rtlCol="0"/>
          <a:lstStyle>
            <a:lvl1pPr algn="r">
              <a:defRPr sz="1200"/>
            </a:lvl1pPr>
          </a:lstStyle>
          <a:p>
            <a:fld id="{4ECC036A-2B8C-4BB7-8520-F888B97BD4F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39" tIns="47019" rIns="94039" bIns="4701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1" y="4451986"/>
            <a:ext cx="5669280" cy="4217670"/>
          </a:xfrm>
          <a:prstGeom prst="rect">
            <a:avLst/>
          </a:prstGeom>
        </p:spPr>
        <p:txBody>
          <a:bodyPr vert="horz" lIns="94039" tIns="47019" rIns="94039" bIns="4701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4"/>
            <a:ext cx="3070861" cy="468630"/>
          </a:xfrm>
          <a:prstGeom prst="rect">
            <a:avLst/>
          </a:prstGeom>
        </p:spPr>
        <p:txBody>
          <a:bodyPr vert="horz" lIns="94039" tIns="47019" rIns="94039" bIns="4701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1" y="8902344"/>
            <a:ext cx="3070861" cy="468630"/>
          </a:xfrm>
          <a:prstGeom prst="rect">
            <a:avLst/>
          </a:prstGeom>
        </p:spPr>
        <p:txBody>
          <a:bodyPr vert="horz" lIns="94039" tIns="47019" rIns="94039" bIns="47019" rtlCol="0" anchor="b"/>
          <a:lstStyle>
            <a:lvl1pPr algn="r">
              <a:defRPr sz="1200"/>
            </a:lvl1pPr>
          </a:lstStyle>
          <a:p>
            <a:fld id="{659358DE-6A06-45A9-8CD2-9105C01C68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358DE-6A06-45A9-8CD2-9105C01C684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6D5C-22A8-4C0F-A362-67ED04EEEEB9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3B74C-EF65-4526-88C5-9E82A4B0AD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6D5C-22A8-4C0F-A362-67ED04EEEEB9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3B74C-EF65-4526-88C5-9E82A4B0AD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6D5C-22A8-4C0F-A362-67ED04EEEEB9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3B74C-EF65-4526-88C5-9E82A4B0AD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6D5C-22A8-4C0F-A362-67ED04EEEEB9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3B74C-EF65-4526-88C5-9E82A4B0AD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6D5C-22A8-4C0F-A362-67ED04EEEEB9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3B74C-EF65-4526-88C5-9E82A4B0AD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6D5C-22A8-4C0F-A362-67ED04EEEEB9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3B74C-EF65-4526-88C5-9E82A4B0AD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6D5C-22A8-4C0F-A362-67ED04EEEEB9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3B74C-EF65-4526-88C5-9E82A4B0AD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6D5C-22A8-4C0F-A362-67ED04EEEEB9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3B74C-EF65-4526-88C5-9E82A4B0AD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6D5C-22A8-4C0F-A362-67ED04EEEEB9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3B74C-EF65-4526-88C5-9E82A4B0AD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6D5C-22A8-4C0F-A362-67ED04EEEEB9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3B74C-EF65-4526-88C5-9E82A4B0AD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6D5C-22A8-4C0F-A362-67ED04EEEEB9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3B74C-EF65-4526-88C5-9E82A4B0AD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E6D5C-22A8-4C0F-A362-67ED04EEEEB9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3B74C-EF65-4526-88C5-9E82A4B0AD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1828799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E Pluribus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Enu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2819400"/>
          </a:xfrm>
        </p:spPr>
        <p:txBody>
          <a:bodyPr>
            <a:normAutofit fontScale="92500" lnSpcReduction="20000"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Emergence of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MoPA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/>
              <a:t>Model Theory, Proof Theory, Set Theory, Recursion Theory, Computational Complexity, Algebra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Ken McAloon-</a:t>
            </a:r>
            <a:r>
              <a:rPr lang="en-US" dirty="0" err="1" smtClean="0"/>
              <a:t>Ryniak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1970s – The Confluence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400" dirty="0" err="1" smtClean="0"/>
              <a:t>Haim</a:t>
            </a:r>
            <a:r>
              <a:rPr lang="en-US" sz="3400" dirty="0" smtClean="0"/>
              <a:t> </a:t>
            </a:r>
            <a:r>
              <a:rPr lang="en-US" sz="3400" dirty="0" err="1" smtClean="0"/>
              <a:t>Gaifman</a:t>
            </a:r>
            <a:r>
              <a:rPr lang="en-US" sz="3400" dirty="0" smtClean="0"/>
              <a:t> </a:t>
            </a:r>
            <a:endParaRPr lang="en-US" sz="3400" dirty="0" smtClean="0"/>
          </a:p>
          <a:p>
            <a:pPr lvl="1"/>
            <a:r>
              <a:rPr lang="en-US" dirty="0" smtClean="0"/>
              <a:t>Work on types was a big step in serious elegant Model Theory - 1970 paper</a:t>
            </a:r>
          </a:p>
          <a:p>
            <a:pPr lvl="1"/>
            <a:r>
              <a:rPr lang="en-US" dirty="0" smtClean="0"/>
              <a:t>Key short paper on MDRP and </a:t>
            </a:r>
            <a:r>
              <a:rPr lang="en-US" dirty="0" err="1" smtClean="0"/>
              <a:t>MoPA</a:t>
            </a:r>
            <a:endParaRPr lang="en-US" dirty="0" smtClean="0"/>
          </a:p>
          <a:p>
            <a:pPr lvl="1"/>
            <a:r>
              <a:rPr lang="en-US" dirty="0" smtClean="0"/>
              <a:t>Key long paper: </a:t>
            </a:r>
            <a:r>
              <a:rPr lang="en-US" i="1" dirty="0" smtClean="0"/>
              <a:t>Models </a:t>
            </a:r>
            <a:r>
              <a:rPr lang="en-US" i="1" dirty="0" smtClean="0"/>
              <a:t>and types of </a:t>
            </a:r>
            <a:r>
              <a:rPr lang="en-US" i="1" dirty="0" err="1" smtClean="0"/>
              <a:t>Peano's</a:t>
            </a:r>
            <a:r>
              <a:rPr lang="en-US" i="1" dirty="0" smtClean="0"/>
              <a:t> arithmetic</a:t>
            </a:r>
            <a:r>
              <a:rPr lang="en-US" dirty="0" smtClean="0"/>
              <a:t>. Annals of </a:t>
            </a:r>
            <a:r>
              <a:rPr lang="en-US" dirty="0" smtClean="0"/>
              <a:t>Mathematical Logic</a:t>
            </a:r>
            <a:r>
              <a:rPr lang="en-US" dirty="0" smtClean="0"/>
              <a:t>, vol. 9(1976), pp. </a:t>
            </a:r>
            <a:r>
              <a:rPr lang="en-US" dirty="0" smtClean="0"/>
              <a:t>223–306.</a:t>
            </a:r>
            <a:endParaRPr lang="en-US" dirty="0" smtClean="0"/>
          </a:p>
          <a:p>
            <a:r>
              <a:rPr lang="en-US" sz="3400" dirty="0" err="1" smtClean="0"/>
              <a:t>Joram</a:t>
            </a:r>
            <a:r>
              <a:rPr lang="en-US" sz="3400" dirty="0" smtClean="0"/>
              <a:t> </a:t>
            </a:r>
            <a:r>
              <a:rPr lang="en-US" sz="3400" dirty="0" err="1" smtClean="0"/>
              <a:t>Hirshfeld’s</a:t>
            </a:r>
            <a:r>
              <a:rPr lang="en-US" sz="3400" dirty="0" smtClean="0"/>
              <a:t> thesis</a:t>
            </a:r>
            <a:r>
              <a:rPr lang="en-US" dirty="0" smtClean="0"/>
              <a:t>: </a:t>
            </a:r>
            <a:r>
              <a:rPr lang="en-US" i="1" dirty="0" smtClean="0"/>
              <a:t>Existentially Complete and Generic Models for Arithmetic</a:t>
            </a:r>
          </a:p>
          <a:p>
            <a:pPr lvl="1"/>
            <a:r>
              <a:rPr lang="en-US" dirty="0" smtClean="0"/>
              <a:t>Student of Abraham Robinson</a:t>
            </a:r>
            <a:endParaRPr lang="en-US" dirty="0" smtClean="0"/>
          </a:p>
          <a:p>
            <a:r>
              <a:rPr lang="en-US" sz="3400" dirty="0" smtClean="0"/>
              <a:t>Julia Knight</a:t>
            </a:r>
            <a:endParaRPr lang="en-US" sz="3400" dirty="0" smtClean="0"/>
          </a:p>
          <a:p>
            <a:pPr lvl="1"/>
            <a:r>
              <a:rPr lang="en-US" dirty="0" smtClean="0"/>
              <a:t>Papers on Omitting Types and </a:t>
            </a:r>
            <a:r>
              <a:rPr lang="en-US" dirty="0" err="1" smtClean="0"/>
              <a:t>Hanf</a:t>
            </a:r>
            <a:r>
              <a:rPr lang="en-US" dirty="0" smtClean="0"/>
              <a:t> Numbers</a:t>
            </a:r>
            <a:endParaRPr lang="en-US" dirty="0" smtClean="0"/>
          </a:p>
          <a:p>
            <a:r>
              <a:rPr lang="en-US" dirty="0" smtClean="0"/>
              <a:t>Alex </a:t>
            </a:r>
            <a:r>
              <a:rPr lang="en-US" dirty="0" err="1" smtClean="0"/>
              <a:t>Wilkie</a:t>
            </a:r>
            <a:r>
              <a:rPr lang="en-US" dirty="0" smtClean="0"/>
              <a:t> (The Open University) several papers among them</a:t>
            </a:r>
          </a:p>
          <a:p>
            <a:pPr lvl="1"/>
            <a:r>
              <a:rPr lang="en-US" i="1" dirty="0" smtClean="0"/>
              <a:t>On Models of Arithmetic – Answers to Two Problems Raised by H. </a:t>
            </a:r>
            <a:r>
              <a:rPr lang="en-US" i="1" dirty="0" err="1" smtClean="0"/>
              <a:t>Gaifman</a:t>
            </a:r>
            <a:endParaRPr lang="en-US" i="1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Confluence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Angus </a:t>
            </a:r>
            <a:r>
              <a:rPr lang="en-US" dirty="0" err="1" smtClean="0"/>
              <a:t>MacIntyre</a:t>
            </a:r>
            <a:r>
              <a:rPr lang="en-US" dirty="0" smtClean="0"/>
              <a:t>-Harry Simmons</a:t>
            </a:r>
          </a:p>
          <a:p>
            <a:pPr lvl="1"/>
            <a:r>
              <a:rPr lang="en-US" i="1" dirty="0" smtClean="0"/>
              <a:t>Gödel's </a:t>
            </a:r>
            <a:r>
              <a:rPr lang="en-US" i="1" dirty="0" err="1" smtClean="0"/>
              <a:t>diagonalization</a:t>
            </a:r>
            <a:r>
              <a:rPr lang="en-US" i="1" dirty="0" smtClean="0"/>
              <a:t> technique and related properties of theories</a:t>
            </a:r>
          </a:p>
          <a:p>
            <a:pPr lvl="1"/>
            <a:r>
              <a:rPr lang="en-US" dirty="0" smtClean="0"/>
              <a:t>Harry Simmons</a:t>
            </a:r>
            <a:r>
              <a:rPr lang="en-US" dirty="0" smtClean="0"/>
              <a:t>’ talk in Paris: exploiting recursion theory to build models, thus giving a new life to those results</a:t>
            </a:r>
          </a:p>
          <a:p>
            <a:r>
              <a:rPr lang="en-US" dirty="0" smtClean="0"/>
              <a:t>Abramson-Harrington</a:t>
            </a:r>
            <a:endParaRPr lang="en-US" dirty="0" smtClean="0"/>
          </a:p>
          <a:p>
            <a:pPr lvl="1"/>
            <a:r>
              <a:rPr lang="en-US" i="1" dirty="0" smtClean="0"/>
              <a:t>Models without </a:t>
            </a:r>
            <a:r>
              <a:rPr lang="en-US" i="1" dirty="0" err="1" smtClean="0"/>
              <a:t>indiscernibles</a:t>
            </a:r>
            <a:r>
              <a:rPr lang="en-US" i="1" dirty="0" smtClean="0"/>
              <a:t> (1976</a:t>
            </a:r>
            <a:r>
              <a:rPr lang="en-US" i="1" dirty="0" smtClean="0"/>
              <a:t>)</a:t>
            </a:r>
          </a:p>
          <a:p>
            <a:pPr lvl="2"/>
            <a:r>
              <a:rPr lang="en-US" dirty="0" smtClean="0"/>
              <a:t>Nice </a:t>
            </a:r>
            <a:r>
              <a:rPr lang="en-US" dirty="0" err="1" smtClean="0"/>
              <a:t>combinatorics</a:t>
            </a:r>
            <a:r>
              <a:rPr lang="en-US" dirty="0" smtClean="0"/>
              <a:t>: </a:t>
            </a:r>
            <a:r>
              <a:rPr lang="en-US" dirty="0" err="1" smtClean="0"/>
              <a:t>Nesteril—Rödl</a:t>
            </a:r>
            <a:r>
              <a:rPr lang="en-US" dirty="0" smtClean="0"/>
              <a:t> Theorem</a:t>
            </a:r>
            <a:endParaRPr lang="en-US" i="1" dirty="0" smtClean="0"/>
          </a:p>
          <a:p>
            <a:r>
              <a:rPr lang="en-US" dirty="0" smtClean="0"/>
              <a:t>McAloon TAMS </a:t>
            </a:r>
            <a:r>
              <a:rPr lang="en-US" i="1" dirty="0" smtClean="0"/>
              <a:t>Completeness Theorems, Incompleteness Theorems and Models of Arithmetic (1978) </a:t>
            </a:r>
            <a:r>
              <a:rPr lang="en-US" dirty="0" smtClean="0"/>
              <a:t>– e.g. MD requires all PA</a:t>
            </a:r>
          </a:p>
          <a:p>
            <a:r>
              <a:rPr lang="en-US" dirty="0" smtClean="0"/>
              <a:t>Ulf </a:t>
            </a:r>
            <a:r>
              <a:rPr lang="en-US" dirty="0" err="1" smtClean="0"/>
              <a:t>Schmerl’s</a:t>
            </a:r>
            <a:r>
              <a:rPr lang="en-US" dirty="0" smtClean="0"/>
              <a:t> extension of </a:t>
            </a:r>
            <a:r>
              <a:rPr lang="en-US" dirty="0" err="1" smtClean="0"/>
              <a:t>Löb’s</a:t>
            </a:r>
            <a:r>
              <a:rPr lang="en-US" dirty="0" smtClean="0"/>
              <a:t> Theorem – most useful for working with ordinal notations</a:t>
            </a:r>
          </a:p>
          <a:p>
            <a:r>
              <a:rPr lang="en-US" dirty="0" smtClean="0"/>
              <a:t>Reverse Mathematics (Friedman </a:t>
            </a:r>
            <a:r>
              <a:rPr lang="en-US" dirty="0" smtClean="0"/>
              <a:t>1975) </a:t>
            </a:r>
            <a:r>
              <a:rPr lang="en-US" dirty="0" smtClean="0"/>
              <a:t>Subsystems of 2</a:t>
            </a:r>
            <a:r>
              <a:rPr lang="en-US" baseline="30000" dirty="0" smtClean="0"/>
              <a:t>nd</a:t>
            </a:r>
            <a:r>
              <a:rPr lang="en-US" dirty="0" smtClean="0"/>
              <a:t> Order Arithmetic</a:t>
            </a:r>
          </a:p>
          <a:p>
            <a:pPr lvl="1"/>
            <a:r>
              <a:rPr lang="en-US" dirty="0" smtClean="0"/>
              <a:t>Major </a:t>
            </a:r>
            <a:r>
              <a:rPr lang="en-US" dirty="0" smtClean="0"/>
              <a:t>program: Simpson </a:t>
            </a:r>
            <a:r>
              <a:rPr lang="en-US" i="1" dirty="0" smtClean="0"/>
              <a:t>et al.</a:t>
            </a:r>
            <a:endParaRPr lang="en-US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Confluence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Parikh (1971) Existence and Feasibility in Arithmetic</a:t>
            </a:r>
          </a:p>
          <a:p>
            <a:pPr lvl="1"/>
            <a:r>
              <a:rPr lang="en-US" dirty="0" err="1" smtClean="0"/>
              <a:t>Esenine-Volpin</a:t>
            </a:r>
            <a:r>
              <a:rPr lang="en-US" dirty="0" smtClean="0"/>
              <a:t> in background</a:t>
            </a:r>
          </a:p>
          <a:p>
            <a:pPr lvl="1"/>
            <a:r>
              <a:rPr lang="en-US" dirty="0" smtClean="0"/>
              <a:t>Applied by Paris later to solve a </a:t>
            </a:r>
            <a:r>
              <a:rPr lang="en-US" dirty="0" err="1" smtClean="0"/>
              <a:t>Solovay</a:t>
            </a:r>
            <a:r>
              <a:rPr lang="en-US" dirty="0" smtClean="0"/>
              <a:t> problem</a:t>
            </a:r>
          </a:p>
          <a:p>
            <a:pPr lvl="1"/>
            <a:r>
              <a:rPr lang="en-US" dirty="0" err="1" smtClean="0"/>
              <a:t>Cegielski</a:t>
            </a:r>
            <a:r>
              <a:rPr lang="en-US" dirty="0" smtClean="0"/>
              <a:t> paper</a:t>
            </a:r>
          </a:p>
          <a:p>
            <a:r>
              <a:rPr lang="en-US" dirty="0" err="1" smtClean="0"/>
              <a:t>Grigori</a:t>
            </a:r>
            <a:r>
              <a:rPr lang="en-US" dirty="0" smtClean="0"/>
              <a:t> Mints: The provably recursive </a:t>
            </a:r>
            <a:r>
              <a:rPr lang="en-US" dirty="0" err="1" smtClean="0"/>
              <a:t>funtions</a:t>
            </a:r>
            <a:r>
              <a:rPr lang="en-US" dirty="0" smtClean="0"/>
              <a:t> of </a:t>
            </a:r>
            <a:r>
              <a:rPr lang="el-GR" dirty="0" smtClean="0"/>
              <a:t>Σ</a:t>
            </a:r>
            <a:r>
              <a:rPr lang="en-US" baseline="-25000" dirty="0" smtClean="0"/>
              <a:t>0</a:t>
            </a:r>
            <a:r>
              <a:rPr lang="en-US" baseline="30000" dirty="0" smtClean="0"/>
              <a:t>1</a:t>
            </a:r>
            <a:r>
              <a:rPr lang="en-US" dirty="0" smtClean="0"/>
              <a:t> induction are the primitive recursive functions. </a:t>
            </a:r>
          </a:p>
          <a:p>
            <a:pPr lvl="1"/>
            <a:r>
              <a:rPr lang="en-US" dirty="0" smtClean="0"/>
              <a:t>In Russian, Luc </a:t>
            </a:r>
            <a:r>
              <a:rPr lang="en-US" dirty="0" err="1" smtClean="0"/>
              <a:t>Pirdeni</a:t>
            </a:r>
            <a:r>
              <a:rPr lang="en-US" dirty="0" smtClean="0"/>
              <a:t> to the rescue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Confluence IIII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Complexity Theory, e.g. </a:t>
            </a:r>
            <a:r>
              <a:rPr lang="en-US" dirty="0" err="1" smtClean="0"/>
              <a:t>Ferrante,Rackoff</a:t>
            </a:r>
            <a:r>
              <a:rPr lang="en-US" dirty="0" smtClean="0"/>
              <a:t> on Presb</a:t>
            </a:r>
          </a:p>
          <a:p>
            <a:r>
              <a:rPr lang="en-US" dirty="0" err="1" smtClean="0"/>
              <a:t>Wainer</a:t>
            </a:r>
            <a:r>
              <a:rPr lang="en-US" dirty="0" smtClean="0"/>
              <a:t> </a:t>
            </a:r>
            <a:r>
              <a:rPr lang="en-US" dirty="0" smtClean="0"/>
              <a:t>(1972) </a:t>
            </a:r>
            <a:r>
              <a:rPr lang="en-US" dirty="0" smtClean="0"/>
              <a:t>“working </a:t>
            </a:r>
            <a:r>
              <a:rPr lang="en-US" dirty="0" smtClean="0"/>
              <a:t>in the fields of the </a:t>
            </a:r>
            <a:r>
              <a:rPr lang="en-US" dirty="0" smtClean="0"/>
              <a:t>Lord” at Leeds </a:t>
            </a:r>
            <a:r>
              <a:rPr lang="en-US" dirty="0" smtClean="0"/>
              <a:t>on what is now known as the </a:t>
            </a:r>
            <a:r>
              <a:rPr lang="en-US" i="1" dirty="0" err="1" smtClean="0"/>
              <a:t>Wainer</a:t>
            </a:r>
            <a:r>
              <a:rPr lang="en-US" i="1" dirty="0" smtClean="0"/>
              <a:t> Hierarchy</a:t>
            </a:r>
          </a:p>
          <a:p>
            <a:r>
              <a:rPr lang="en-US" dirty="0" smtClean="0"/>
              <a:t>Girard thought assigning ordinals like </a:t>
            </a:r>
            <a:r>
              <a:rPr lang="el-GR" dirty="0" smtClean="0"/>
              <a:t>ε</a:t>
            </a:r>
            <a:r>
              <a:rPr lang="en-US" baseline="-25000" dirty="0" smtClean="0"/>
              <a:t>0</a:t>
            </a:r>
            <a:r>
              <a:rPr lang="en-US" dirty="0" smtClean="0"/>
              <a:t> to PA was “</a:t>
            </a:r>
            <a:r>
              <a:rPr lang="en-US" dirty="0" err="1" smtClean="0"/>
              <a:t>stupide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So he developed a system of ordinal notations and a slow hierarchy that took </a:t>
            </a:r>
            <a:r>
              <a:rPr lang="el-GR" dirty="0" smtClean="0"/>
              <a:t>Γ</a:t>
            </a:r>
            <a:r>
              <a:rPr lang="en-US" baseline="-25000" dirty="0" smtClean="0"/>
              <a:t>0</a:t>
            </a:r>
            <a:r>
              <a:rPr lang="en-US" dirty="0" smtClean="0"/>
              <a:t> (the </a:t>
            </a:r>
            <a:r>
              <a:rPr lang="en-US" dirty="0" err="1" smtClean="0"/>
              <a:t>Feferman-Schütte</a:t>
            </a:r>
            <a:r>
              <a:rPr lang="en-US" dirty="0" smtClean="0"/>
              <a:t> ordinal) steps to outrun the provably recursive functions of PA</a:t>
            </a:r>
          </a:p>
          <a:p>
            <a:pPr lvl="2"/>
            <a:r>
              <a:rPr lang="en-US" dirty="0" smtClean="0"/>
              <a:t>Notations used dilators – hard to follow</a:t>
            </a:r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Theory and Manchester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Work of Paris and Kirby and Kirby-Paris</a:t>
            </a:r>
            <a:endParaRPr lang="en-US" dirty="0" smtClean="0"/>
          </a:p>
          <a:p>
            <a:pPr lvl="1"/>
            <a:r>
              <a:rPr lang="en-US" dirty="0" smtClean="0"/>
              <a:t>Think of cuts in non-standard models of PA as large cardinals – strong cuts </a:t>
            </a:r>
            <a:r>
              <a:rPr lang="en-US" i="1" dirty="0" smtClean="0"/>
              <a:t>etc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Indicators expose richness of initial segments of such models</a:t>
            </a:r>
          </a:p>
          <a:p>
            <a:pPr lvl="2"/>
            <a:r>
              <a:rPr lang="en-US" dirty="0" smtClean="0"/>
              <a:t>Very </a:t>
            </a:r>
            <a:r>
              <a:rPr lang="en-US" dirty="0" smtClean="0"/>
              <a:t>B</a:t>
            </a:r>
            <a:r>
              <a:rPr lang="en-US" dirty="0" smtClean="0"/>
              <a:t>ritish – games where each move is a “go”</a:t>
            </a:r>
            <a:endParaRPr lang="en-US" dirty="0" smtClean="0"/>
          </a:p>
          <a:p>
            <a:r>
              <a:rPr lang="en-US" dirty="0" smtClean="0"/>
              <a:t>Jeff’s first true, </a:t>
            </a:r>
            <a:r>
              <a:rPr lang="en-US" dirty="0" err="1" smtClean="0"/>
              <a:t>unprovable</a:t>
            </a:r>
            <a:r>
              <a:rPr lang="en-US" dirty="0" smtClean="0"/>
              <a:t>  combinatorial statement </a:t>
            </a:r>
            <a:endParaRPr lang="en-US" dirty="0" smtClean="0"/>
          </a:p>
          <a:p>
            <a:pPr lvl="1"/>
            <a:r>
              <a:rPr lang="en-US" dirty="0" smtClean="0"/>
              <a:t>A (finite) set X is 0-dense if card(X) &gt;= min X + 3</a:t>
            </a:r>
          </a:p>
          <a:p>
            <a:pPr lvl="1"/>
            <a:r>
              <a:rPr lang="en-US" dirty="0" smtClean="0"/>
              <a:t>A set X is (n+ 1)-dense if for every 2-coloring of the 3 element subsets of X, there is an n-dense homogeneous subset</a:t>
            </a:r>
          </a:p>
          <a:p>
            <a:pPr lvl="1"/>
            <a:r>
              <a:rPr lang="en-US" dirty="0" err="1" smtClean="0"/>
              <a:t>Thm</a:t>
            </a:r>
            <a:r>
              <a:rPr lang="en-US" dirty="0" smtClean="0"/>
              <a:t>: For all n, there exist n-dense sets </a:t>
            </a:r>
            <a:endParaRPr lang="en-US" dirty="0" smtClean="0"/>
          </a:p>
          <a:p>
            <a:pPr lvl="2"/>
            <a:r>
              <a:rPr lang="en-US" dirty="0" smtClean="0"/>
              <a:t>Use MacDowell-</a:t>
            </a:r>
            <a:r>
              <a:rPr lang="en-US" dirty="0" err="1" smtClean="0"/>
              <a:t>Specker</a:t>
            </a:r>
            <a:r>
              <a:rPr lang="en-US" dirty="0" smtClean="0"/>
              <a:t> (which requires all of PA)</a:t>
            </a:r>
            <a:endParaRPr lang="en-US" dirty="0" smtClean="0"/>
          </a:p>
          <a:p>
            <a:pPr lvl="1"/>
            <a:r>
              <a:rPr lang="en-US" dirty="0" smtClean="0"/>
              <a:t>n</a:t>
            </a:r>
            <a:r>
              <a:rPr lang="en-US" dirty="0" smtClean="0"/>
              <a:t>-dense captures set theory’s “infinity”</a:t>
            </a:r>
          </a:p>
          <a:p>
            <a:pPr lvl="1"/>
            <a:r>
              <a:rPr lang="en-US" dirty="0" smtClean="0"/>
              <a:t>It provides an indicator which yields strong cuts where the theorem itself must fail</a:t>
            </a:r>
          </a:p>
          <a:p>
            <a:pPr lvl="1"/>
            <a:r>
              <a:rPr lang="en-US" dirty="0" smtClean="0"/>
              <a:t>Equivalent to 1-Consistency of (PA + </a:t>
            </a:r>
            <a:r>
              <a:rPr lang="az-Cyrl-AZ" dirty="0" smtClean="0"/>
              <a:t>П</a:t>
            </a:r>
            <a:r>
              <a:rPr lang="en-US" baseline="-25000" dirty="0" smtClean="0"/>
              <a:t>1</a:t>
            </a:r>
            <a:r>
              <a:rPr lang="en-US" baseline="30000" dirty="0" smtClean="0"/>
              <a:t>0</a:t>
            </a:r>
            <a:r>
              <a:rPr lang="en-US" dirty="0" smtClean="0"/>
              <a:t> - truth)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Paris-Harrington and All That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(Wikipedia) For </a:t>
            </a:r>
            <a:r>
              <a:rPr lang="en-US" dirty="0" smtClean="0"/>
              <a:t>any positive integers </a:t>
            </a:r>
            <a:r>
              <a:rPr lang="en-US" i="1" dirty="0" smtClean="0"/>
              <a:t>n</a:t>
            </a:r>
            <a:r>
              <a:rPr lang="en-US" dirty="0" smtClean="0"/>
              <a:t>, </a:t>
            </a:r>
            <a:r>
              <a:rPr lang="en-US" i="1" dirty="0" smtClean="0"/>
              <a:t>k</a:t>
            </a:r>
            <a:r>
              <a:rPr lang="en-US" dirty="0" smtClean="0"/>
              <a:t>, </a:t>
            </a:r>
            <a:r>
              <a:rPr lang="en-US" i="1" dirty="0" smtClean="0"/>
              <a:t>m</a:t>
            </a:r>
            <a:r>
              <a:rPr lang="en-US" dirty="0" smtClean="0"/>
              <a:t>, such that </a:t>
            </a:r>
            <a:r>
              <a:rPr lang="en-US" i="1" dirty="0" smtClean="0"/>
              <a:t>m ≥ n</a:t>
            </a:r>
            <a:r>
              <a:rPr lang="en-US" dirty="0" smtClean="0"/>
              <a:t>, one can find </a:t>
            </a:r>
            <a:r>
              <a:rPr lang="en-US" i="1" dirty="0" smtClean="0"/>
              <a:t>N</a:t>
            </a:r>
            <a:r>
              <a:rPr lang="en-US" dirty="0" smtClean="0"/>
              <a:t> with the following property: if we color each of the </a:t>
            </a:r>
            <a:r>
              <a:rPr lang="en-US" i="1" dirty="0" smtClean="0"/>
              <a:t>n</a:t>
            </a:r>
            <a:r>
              <a:rPr lang="en-US" dirty="0" smtClean="0"/>
              <a:t>-element subsets of </a:t>
            </a:r>
            <a:r>
              <a:rPr lang="en-US" i="1" dirty="0" smtClean="0"/>
              <a:t>S</a:t>
            </a:r>
            <a:r>
              <a:rPr lang="en-US" dirty="0" smtClean="0"/>
              <a:t> = {1, 2, 3,..., </a:t>
            </a:r>
            <a:r>
              <a:rPr lang="en-US" i="1" dirty="0" smtClean="0"/>
              <a:t>N</a:t>
            </a:r>
            <a:r>
              <a:rPr lang="en-US" dirty="0" smtClean="0"/>
              <a:t>} with one of </a:t>
            </a:r>
            <a:r>
              <a:rPr lang="en-US" i="1" dirty="0" smtClean="0"/>
              <a:t>k</a:t>
            </a:r>
            <a:r>
              <a:rPr lang="en-US" dirty="0" smtClean="0"/>
              <a:t> colors, then we can find a subset </a:t>
            </a:r>
            <a:r>
              <a:rPr lang="en-US" i="1" dirty="0" smtClean="0"/>
              <a:t>Y</a:t>
            </a:r>
            <a:r>
              <a:rPr lang="en-US" dirty="0" smtClean="0"/>
              <a:t> of </a:t>
            </a:r>
            <a:r>
              <a:rPr lang="en-US" i="1" dirty="0" smtClean="0"/>
              <a:t>S</a:t>
            </a:r>
            <a:r>
              <a:rPr lang="en-US" dirty="0" smtClean="0"/>
              <a:t> with at least </a:t>
            </a:r>
            <a:r>
              <a:rPr lang="en-US" i="1" dirty="0" smtClean="0"/>
              <a:t>m</a:t>
            </a:r>
            <a:r>
              <a:rPr lang="en-US" dirty="0" smtClean="0"/>
              <a:t> elements, such that all </a:t>
            </a:r>
            <a:r>
              <a:rPr lang="en-US" i="1" dirty="0" smtClean="0"/>
              <a:t>n</a:t>
            </a:r>
            <a:r>
              <a:rPr lang="en-US" dirty="0" smtClean="0"/>
              <a:t>-element subsets of </a:t>
            </a:r>
            <a:r>
              <a:rPr lang="en-US" i="1" dirty="0" smtClean="0"/>
              <a:t>Y</a:t>
            </a:r>
            <a:r>
              <a:rPr lang="en-US" dirty="0" smtClean="0"/>
              <a:t> have the same color, and the number of elements of </a:t>
            </a:r>
            <a:r>
              <a:rPr lang="en-US" i="1" dirty="0" smtClean="0"/>
              <a:t>Y</a:t>
            </a:r>
            <a:r>
              <a:rPr lang="en-US" dirty="0" smtClean="0"/>
              <a:t> is at least the smallest element of </a:t>
            </a:r>
            <a:r>
              <a:rPr lang="en-US" i="1" dirty="0" smtClean="0"/>
              <a:t>Y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Equivalent to 1-Consistency of PA</a:t>
            </a:r>
          </a:p>
          <a:p>
            <a:pPr lvl="1"/>
            <a:r>
              <a:rPr lang="en-US" dirty="0" smtClean="0"/>
              <a:t>Quickly published in the volume </a:t>
            </a:r>
            <a:r>
              <a:rPr lang="en-US" i="1" dirty="0" smtClean="0"/>
              <a:t>Handbook of Mathematical Logic </a:t>
            </a:r>
            <a:r>
              <a:rPr lang="en-US" dirty="0" smtClean="0"/>
              <a:t>(ed. </a:t>
            </a:r>
            <a:r>
              <a:rPr lang="en-US" dirty="0" err="1" smtClean="0"/>
              <a:t>Barwise</a:t>
            </a:r>
            <a:r>
              <a:rPr lang="en-US" dirty="0" smtClean="0"/>
              <a:t>, 1977)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Meanwhile Back in Paris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mtClean="0"/>
              <a:t>Gaifman’s </a:t>
            </a:r>
            <a:r>
              <a:rPr lang="en-US" dirty="0" smtClean="0"/>
              <a:t>course on types </a:t>
            </a:r>
            <a:r>
              <a:rPr lang="en-US" i="1" smtClean="0"/>
              <a:t>etc</a:t>
            </a:r>
            <a:r>
              <a:rPr lang="en-US" smtClean="0"/>
              <a:t>. (1977)</a:t>
            </a:r>
            <a:endParaRPr lang="en-US" dirty="0" smtClean="0"/>
          </a:p>
          <a:p>
            <a:r>
              <a:rPr lang="en-US" i="1" smtClean="0"/>
              <a:t>Modèles </a:t>
            </a:r>
            <a:r>
              <a:rPr lang="en-US" i="1" smtClean="0"/>
              <a:t>de </a:t>
            </a:r>
            <a:r>
              <a:rPr lang="en-US" i="1" smtClean="0"/>
              <a:t>l’arithm</a:t>
            </a:r>
            <a:r>
              <a:rPr lang="en-US" i="1" smtClean="0"/>
              <a:t>é</a:t>
            </a:r>
            <a:r>
              <a:rPr lang="en-US" i="1" smtClean="0"/>
              <a:t>tique </a:t>
            </a:r>
            <a:r>
              <a:rPr lang="en-US" i="1" dirty="0" smtClean="0"/>
              <a:t>de </a:t>
            </a:r>
            <a:r>
              <a:rPr lang="en-US" i="1" dirty="0" err="1" smtClean="0"/>
              <a:t>Peano</a:t>
            </a:r>
            <a:r>
              <a:rPr lang="en-US" smtClean="0"/>
              <a:t>, Ast</a:t>
            </a:r>
            <a:r>
              <a:rPr lang="en-US" smtClean="0"/>
              <a:t>é</a:t>
            </a:r>
            <a:r>
              <a:rPr lang="en-US" smtClean="0"/>
              <a:t>risque</a:t>
            </a:r>
            <a:r>
              <a:rPr lang="en-US" smtClean="0"/>
              <a:t>, </a:t>
            </a:r>
            <a:r>
              <a:rPr lang="en-US" smtClean="0"/>
              <a:t>73</a:t>
            </a:r>
            <a:r>
              <a:rPr lang="en-US" smtClean="0"/>
              <a:t>, </a:t>
            </a:r>
            <a:r>
              <a:rPr lang="en-US" smtClean="0"/>
              <a:t>Sociét</a:t>
            </a:r>
            <a:r>
              <a:rPr lang="en-US" smtClean="0"/>
              <a:t>é</a:t>
            </a:r>
            <a:r>
              <a:rPr lang="en-US" smtClean="0"/>
              <a:t> Math</a:t>
            </a:r>
            <a:r>
              <a:rPr lang="en-US" smtClean="0"/>
              <a:t>é</a:t>
            </a:r>
            <a:r>
              <a:rPr lang="en-US" smtClean="0"/>
              <a:t>matique de France</a:t>
            </a:r>
          </a:p>
          <a:p>
            <a:pPr lvl="1"/>
            <a:r>
              <a:rPr lang="en-US" smtClean="0"/>
              <a:t>Even got Model Theory stalwarts Jean-Pierre Ressayre, Max Dickmann and Daniel Lascar into the mix</a:t>
            </a:r>
            <a:endParaRPr lang="en-US" smtClean="0"/>
          </a:p>
          <a:p>
            <a:r>
              <a:rPr lang="en-US" smtClean="0"/>
              <a:t>Action Th</a:t>
            </a:r>
            <a:r>
              <a:rPr lang="en-US" smtClean="0"/>
              <a:t>é</a:t>
            </a:r>
            <a:r>
              <a:rPr lang="en-US" smtClean="0"/>
              <a:t>matique Programmée (ATP) (1979-80)</a:t>
            </a:r>
          </a:p>
          <a:p>
            <a:pPr lvl="1"/>
            <a:r>
              <a:rPr lang="en-US" i="1" smtClean="0"/>
              <a:t>Model Theory and Arithmetic</a:t>
            </a:r>
            <a:r>
              <a:rPr lang="en-US" smtClean="0"/>
              <a:t> (LNM, 890) (1981)</a:t>
            </a:r>
          </a:p>
          <a:p>
            <a:pPr lvl="1"/>
            <a:r>
              <a:rPr lang="en-US" smtClean="0"/>
              <a:t>Peter Clote, </a:t>
            </a:r>
            <a:r>
              <a:rPr lang="en-US" smtClean="0"/>
              <a:t>Patrick </a:t>
            </a:r>
            <a:r>
              <a:rPr lang="en-US" smtClean="0"/>
              <a:t>Cegielski, Zo</a:t>
            </a:r>
            <a:r>
              <a:rPr lang="en-US" smtClean="0"/>
              <a:t>é</a:t>
            </a:r>
            <a:r>
              <a:rPr lang="en-US" smtClean="0"/>
              <a:t> Chatzidakis, </a:t>
            </a:r>
            <a:r>
              <a:rPr lang="en-US" smtClean="0"/>
              <a:t>Anand </a:t>
            </a:r>
            <a:r>
              <a:rPr lang="en-US" smtClean="0"/>
              <a:t>Pillay</a:t>
            </a:r>
          </a:p>
          <a:p>
            <a:pPr lvl="1"/>
            <a:r>
              <a:rPr lang="en-US" smtClean="0"/>
              <a:t>Pascal Michel, Denis Richard, Very early paper by Peter Aczel</a:t>
            </a:r>
          </a:p>
          <a:p>
            <a:pPr lvl="1"/>
            <a:r>
              <a:rPr lang="en-US" smtClean="0"/>
              <a:t>Cherlin, Dickmann, Paris, Wilmers, Wilkie, McAloon-Ressayre</a:t>
            </a:r>
            <a:endParaRPr lang="en-US" smtClean="0"/>
          </a:p>
          <a:p>
            <a:r>
              <a:rPr lang="en-US" smtClean="0"/>
              <a:t>Kirby-Murawski-McAloon paper (1979)</a:t>
            </a:r>
          </a:p>
          <a:p>
            <a:r>
              <a:rPr lang="en-US" smtClean="0"/>
              <a:t>Zofia Adamowicz</a:t>
            </a:r>
            <a:endParaRPr lang="en-US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1">
              <a:buNone/>
            </a:pPr>
            <a:endParaRPr lang="en-US" baseline="-25000" dirty="0" smtClean="0"/>
          </a:p>
          <a:p>
            <a:r>
              <a:rPr lang="en-US" sz="4400" dirty="0" smtClean="0"/>
              <a:t>Friedman-McAloon-Simpson</a:t>
            </a:r>
          </a:p>
          <a:p>
            <a:pPr lvl="1"/>
            <a:r>
              <a:rPr lang="en-US" sz="3200" i="1" dirty="0" smtClean="0"/>
              <a:t>A Finite Combinatorial Principle Which is Equivalent to the 1-Consistency of Predicative </a:t>
            </a:r>
            <a:r>
              <a:rPr lang="en-US" sz="3200" i="1" dirty="0" smtClean="0"/>
              <a:t>Analysis (1982)</a:t>
            </a:r>
            <a:endParaRPr lang="en-US" sz="3200" i="1" dirty="0" smtClean="0"/>
          </a:p>
          <a:p>
            <a:pPr lvl="1"/>
            <a:r>
              <a:rPr lang="en-US" sz="3200" dirty="0" smtClean="0"/>
              <a:t>A combinatorial statement </a:t>
            </a:r>
            <a:r>
              <a:rPr lang="en-US" sz="3200" dirty="0" err="1" smtClean="0"/>
              <a:t>Poincaré</a:t>
            </a:r>
            <a:r>
              <a:rPr lang="en-US" sz="3200" dirty="0" smtClean="0"/>
              <a:t> </a:t>
            </a:r>
            <a:r>
              <a:rPr lang="en-US" sz="3200" dirty="0" smtClean="0"/>
              <a:t>would not have been able to </a:t>
            </a:r>
            <a:r>
              <a:rPr lang="en-US" sz="3200" dirty="0" smtClean="0"/>
              <a:t>prove</a:t>
            </a:r>
          </a:p>
          <a:p>
            <a:pPr lvl="1"/>
            <a:r>
              <a:rPr lang="en-US" sz="3200" dirty="0" smtClean="0"/>
              <a:t>Shamelessly invoked </a:t>
            </a:r>
            <a:r>
              <a:rPr lang="el-GR" sz="3200" dirty="0" smtClean="0"/>
              <a:t>Γ</a:t>
            </a:r>
            <a:r>
              <a:rPr lang="en-US" sz="3200" baseline="-25000" dirty="0" smtClean="0"/>
              <a:t>0</a:t>
            </a:r>
            <a:endParaRPr lang="en-US" sz="3200" dirty="0" smtClean="0"/>
          </a:p>
          <a:p>
            <a:endParaRPr lang="en-US" dirty="0" smtClean="0"/>
          </a:p>
          <a:p>
            <a:r>
              <a:rPr lang="en-US" sz="4400" dirty="0" smtClean="0"/>
              <a:t>Friedman </a:t>
            </a:r>
            <a:r>
              <a:rPr lang="en-US" sz="4400" dirty="0" smtClean="0"/>
              <a:t>and Reverse Mathematics: a version of </a:t>
            </a:r>
            <a:r>
              <a:rPr lang="en-US" sz="4400" dirty="0" err="1" smtClean="0"/>
              <a:t>Kruskal’s</a:t>
            </a:r>
            <a:r>
              <a:rPr lang="en-US" sz="4400" dirty="0" smtClean="0"/>
              <a:t> Theorem is not provable in ATR</a:t>
            </a:r>
            <a:r>
              <a:rPr lang="en-US" sz="4400" baseline="-25000" dirty="0" smtClean="0"/>
              <a:t>0</a:t>
            </a:r>
          </a:p>
          <a:p>
            <a:pPr lvl="1"/>
            <a:r>
              <a:rPr lang="en-US" sz="3200" dirty="0" smtClean="0"/>
              <a:t>“early 1980s” according to Wikipedia </a:t>
            </a:r>
            <a:endParaRPr lang="en-US" sz="3200" dirty="0" smtClean="0"/>
          </a:p>
          <a:p>
            <a:pPr marL="342900" lvl="1" indent="-342900">
              <a:buNone/>
            </a:pPr>
            <a:endParaRPr lang="en-US" sz="44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4400" dirty="0" err="1" smtClean="0"/>
              <a:t>Kanamori</a:t>
            </a:r>
            <a:r>
              <a:rPr lang="en-US" sz="4400" dirty="0" smtClean="0"/>
              <a:t>-McAloon (1987)</a:t>
            </a:r>
            <a:endParaRPr lang="en-US" sz="4400" dirty="0" smtClean="0"/>
          </a:p>
          <a:p>
            <a:pPr marL="742950" lvl="2" indent="-342900"/>
            <a:r>
              <a:rPr lang="en-US" sz="3200" dirty="0" smtClean="0"/>
              <a:t>Started with notes on large cardinals by </a:t>
            </a:r>
            <a:r>
              <a:rPr lang="en-US" sz="3200" dirty="0" err="1" smtClean="0"/>
              <a:t>Ketonen</a:t>
            </a:r>
            <a:endParaRPr lang="en-US" sz="3200" dirty="0" smtClean="0"/>
          </a:p>
          <a:p>
            <a:pPr marL="742950" lvl="2" indent="-342900"/>
            <a:r>
              <a:rPr lang="en-US" sz="3200" dirty="0" smtClean="0"/>
              <a:t>Regressive functions came from set theory</a:t>
            </a:r>
          </a:p>
          <a:p>
            <a:pPr marL="742950" lvl="2" indent="-342900"/>
            <a:r>
              <a:rPr lang="en-US" sz="3200" dirty="0" smtClean="0"/>
              <a:t>No need for “large” finite sets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Yet Further Onward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Kirby-Paris</a:t>
            </a:r>
          </a:p>
          <a:p>
            <a:pPr lvl="1"/>
            <a:r>
              <a:rPr lang="en-US" dirty="0" smtClean="0"/>
              <a:t>Hydra</a:t>
            </a:r>
          </a:p>
          <a:p>
            <a:pPr lvl="2"/>
            <a:r>
              <a:rPr lang="en-US" dirty="0" smtClean="0"/>
              <a:t>Proof as animation</a:t>
            </a:r>
            <a:endParaRPr lang="en-US" dirty="0" smtClean="0"/>
          </a:p>
          <a:p>
            <a:pPr lvl="1"/>
            <a:r>
              <a:rPr lang="en-US" dirty="0" smtClean="0"/>
              <a:t>Goodstein’s Theorem</a:t>
            </a:r>
          </a:p>
          <a:p>
            <a:pPr lvl="2"/>
            <a:r>
              <a:rPr lang="el-GR" dirty="0" smtClean="0"/>
              <a:t>ε</a:t>
            </a:r>
            <a:r>
              <a:rPr lang="en-US" baseline="-25000" dirty="0" smtClean="0"/>
              <a:t>0</a:t>
            </a:r>
            <a:r>
              <a:rPr lang="en-US" dirty="0" smtClean="0"/>
              <a:t> </a:t>
            </a:r>
            <a:r>
              <a:rPr lang="en-US" dirty="0" smtClean="0"/>
              <a:t>was explicitly needed for the original proof</a:t>
            </a:r>
            <a:endParaRPr lang="en-US" dirty="0" smtClean="0"/>
          </a:p>
          <a:p>
            <a:pPr lvl="1"/>
            <a:r>
              <a:rPr lang="en-US" dirty="0" smtClean="0"/>
              <a:t>A great British moment</a:t>
            </a:r>
          </a:p>
          <a:p>
            <a:pPr lvl="2"/>
            <a:r>
              <a:rPr lang="en-US" dirty="0" smtClean="0"/>
              <a:t>OBE </a:t>
            </a:r>
            <a:r>
              <a:rPr lang="en-US" dirty="0" smtClean="0"/>
              <a:t>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Hierarchies of Recursive Functions, revisited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Ketonen-Solovay</a:t>
            </a:r>
            <a:endParaRPr lang="en-US" dirty="0" smtClean="0"/>
          </a:p>
          <a:p>
            <a:pPr lvl="1"/>
            <a:r>
              <a:rPr lang="en-US" dirty="0" smtClean="0"/>
              <a:t> A direct proof of the Paris-Harrington Theorem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/>
              <a:t>Rate of growth of recursive functions</a:t>
            </a:r>
          </a:p>
          <a:p>
            <a:pPr lvl="1"/>
            <a:r>
              <a:rPr lang="en-US" dirty="0" smtClean="0"/>
              <a:t>Based on </a:t>
            </a:r>
            <a:r>
              <a:rPr lang="en-US" dirty="0" err="1" smtClean="0"/>
              <a:t>Wainer</a:t>
            </a:r>
            <a:r>
              <a:rPr lang="en-US" dirty="0" smtClean="0"/>
              <a:t> hierarchy</a:t>
            </a:r>
            <a:endParaRPr lang="en-US" dirty="0" smtClean="0"/>
          </a:p>
          <a:p>
            <a:pPr lvl="1"/>
            <a:r>
              <a:rPr lang="en-US" i="1" dirty="0" smtClean="0"/>
              <a:t>Annals of Mathematics </a:t>
            </a:r>
            <a:r>
              <a:rPr lang="en-US" dirty="0" smtClean="0"/>
              <a:t>p</a:t>
            </a:r>
            <a:r>
              <a:rPr lang="en-US" dirty="0" smtClean="0"/>
              <a:t>aper</a:t>
            </a:r>
          </a:p>
          <a:p>
            <a:pPr lvl="1"/>
            <a:r>
              <a:rPr lang="en-US" dirty="0" smtClean="0"/>
              <a:t>Realized a conjecture of Peter </a:t>
            </a:r>
            <a:r>
              <a:rPr lang="en-US" dirty="0" err="1" smtClean="0"/>
              <a:t>Aczel</a:t>
            </a:r>
            <a:r>
              <a:rPr lang="en-US" dirty="0" smtClean="0"/>
              <a:t> (in the ATP volume) on the role of </a:t>
            </a:r>
            <a:r>
              <a:rPr lang="el-GR" dirty="0" smtClean="0"/>
              <a:t>ε</a:t>
            </a:r>
            <a:r>
              <a:rPr lang="en-US" baseline="-25000" dirty="0" smtClean="0"/>
              <a:t>0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Pre-History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Dedekind</a:t>
            </a:r>
            <a:endParaRPr lang="en-US" dirty="0" smtClean="0"/>
          </a:p>
          <a:p>
            <a:r>
              <a:rPr lang="en-US" dirty="0" err="1" smtClean="0"/>
              <a:t>Peano</a:t>
            </a:r>
            <a:endParaRPr lang="en-US" dirty="0" smtClean="0"/>
          </a:p>
          <a:p>
            <a:r>
              <a:rPr lang="en-US" dirty="0" smtClean="0"/>
              <a:t>Thought in 2</a:t>
            </a:r>
            <a:r>
              <a:rPr lang="en-US" baseline="30000" dirty="0" smtClean="0"/>
              <a:t>nd</a:t>
            </a:r>
            <a:r>
              <a:rPr lang="en-US" dirty="0" smtClean="0"/>
              <a:t> Order Terms, </a:t>
            </a:r>
            <a:r>
              <a:rPr lang="en-US" b="1" dirty="0" smtClean="0"/>
              <a:t>N</a:t>
            </a:r>
            <a:r>
              <a:rPr lang="en-US" dirty="0" smtClean="0"/>
              <a:t> as categorical</a:t>
            </a:r>
          </a:p>
          <a:p>
            <a:r>
              <a:rPr lang="en-US" dirty="0" err="1" smtClean="0"/>
              <a:t>Frege</a:t>
            </a:r>
            <a:r>
              <a:rPr lang="en-US" dirty="0" smtClean="0"/>
              <a:t> and First Order Logic</a:t>
            </a:r>
          </a:p>
          <a:p>
            <a:r>
              <a:rPr lang="en-US" dirty="0" smtClean="0"/>
              <a:t>Principia </a:t>
            </a:r>
            <a:r>
              <a:rPr lang="en-US" dirty="0" err="1" smtClean="0"/>
              <a:t>Mathematica</a:t>
            </a:r>
            <a:r>
              <a:rPr lang="en-US" dirty="0" smtClean="0"/>
              <a:t>, </a:t>
            </a:r>
            <a:r>
              <a:rPr lang="en-US" dirty="0" err="1" smtClean="0"/>
              <a:t>Zermelo</a:t>
            </a:r>
            <a:r>
              <a:rPr lang="en-US" dirty="0" smtClean="0"/>
              <a:t>, </a:t>
            </a:r>
            <a:r>
              <a:rPr lang="en-US" dirty="0" err="1" smtClean="0"/>
              <a:t>Zermelo-Fraenkel</a:t>
            </a:r>
            <a:r>
              <a:rPr lang="en-US" dirty="0" smtClean="0"/>
              <a:t> Set Theory – all first order theories</a:t>
            </a:r>
          </a:p>
          <a:p>
            <a:r>
              <a:rPr lang="en-US" dirty="0" smtClean="0"/>
              <a:t>Hilbert’s Program and Proof Theory</a:t>
            </a:r>
          </a:p>
          <a:p>
            <a:r>
              <a:rPr lang="en-US" dirty="0" err="1" smtClean="0"/>
              <a:t>Presburger</a:t>
            </a:r>
            <a:r>
              <a:rPr lang="en-US" dirty="0" smtClean="0"/>
              <a:t> Arithmetic and QE (1929)</a:t>
            </a:r>
          </a:p>
          <a:p>
            <a:pPr lvl="1"/>
            <a:r>
              <a:rPr lang="en-US" dirty="0" err="1" smtClean="0"/>
              <a:t>Tarski</a:t>
            </a:r>
            <a:r>
              <a:rPr lang="en-US" dirty="0" smtClean="0"/>
              <a:t> assigned it as an Master’s degree project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 Theory Revisited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err="1" smtClean="0">
                <a:cs typeface="Times New Roman" pitchFamily="18" charset="0"/>
              </a:rPr>
              <a:t>Smorynski’s</a:t>
            </a:r>
            <a:r>
              <a:rPr lang="en-US" sz="2400" dirty="0" smtClean="0">
                <a:cs typeface="Times New Roman" pitchFamily="18" charset="0"/>
              </a:rPr>
              <a:t> papers on </a:t>
            </a:r>
            <a:r>
              <a:rPr lang="en-US" sz="2400" dirty="0" err="1" smtClean="0">
                <a:cs typeface="Times New Roman" pitchFamily="18" charset="0"/>
              </a:rPr>
              <a:t>MoPA</a:t>
            </a:r>
            <a:r>
              <a:rPr lang="en-US" sz="2400" dirty="0" smtClean="0">
                <a:cs typeface="Times New Roman" pitchFamily="18" charset="0"/>
              </a:rPr>
              <a:t> and recursive saturation (1980s)</a:t>
            </a:r>
          </a:p>
          <a:p>
            <a:pPr marL="342900" lvl="2" indent="-342900"/>
            <a:r>
              <a:rPr lang="en-US" dirty="0" smtClean="0">
                <a:cs typeface="Times New Roman" pitchFamily="18" charset="0"/>
              </a:rPr>
              <a:t>Direct  </a:t>
            </a:r>
            <a:r>
              <a:rPr lang="en-US" dirty="0" smtClean="0">
                <a:cs typeface="Times New Roman" pitchFamily="18" charset="0"/>
              </a:rPr>
              <a:t>recursion-theoretic proof of </a:t>
            </a:r>
            <a:r>
              <a:rPr lang="en-US" dirty="0" smtClean="0">
                <a:cs typeface="Times New Roman" pitchFamily="18" charset="0"/>
              </a:rPr>
              <a:t>Kirby-Paris-Goodstein result </a:t>
            </a:r>
            <a:r>
              <a:rPr lang="en-US" dirty="0" smtClean="0">
                <a:cs typeface="Times New Roman" pitchFamily="18" charset="0"/>
              </a:rPr>
              <a:t>by </a:t>
            </a:r>
            <a:r>
              <a:rPr lang="en-US" dirty="0" err="1" smtClean="0">
                <a:cs typeface="Times New Roman" pitchFamily="18" charset="0"/>
              </a:rPr>
              <a:t>E.A.Chicon</a:t>
            </a:r>
            <a:r>
              <a:rPr lang="en-US" dirty="0" smtClean="0">
                <a:cs typeface="Times New Roman" pitchFamily="18" charset="0"/>
              </a:rPr>
              <a:t> (1983</a:t>
            </a:r>
            <a:r>
              <a:rPr lang="en-US" dirty="0" smtClean="0">
                <a:cs typeface="Times New Roman" pitchFamily="18" charset="0"/>
              </a:rPr>
              <a:t>)</a:t>
            </a:r>
          </a:p>
          <a:p>
            <a:r>
              <a:rPr lang="en-US" sz="2400" dirty="0" smtClean="0">
                <a:cs typeface="Times New Roman" pitchFamily="18" charset="0"/>
              </a:rPr>
              <a:t>Harrington’s solution of </a:t>
            </a:r>
            <a:r>
              <a:rPr lang="en-US" sz="2400" dirty="0" err="1" smtClean="0">
                <a:cs typeface="Times New Roman" pitchFamily="18" charset="0"/>
              </a:rPr>
              <a:t>McAloon’s</a:t>
            </a:r>
            <a:r>
              <a:rPr lang="en-US" sz="2400" dirty="0" smtClean="0">
                <a:cs typeface="Times New Roman" pitchFamily="18" charset="0"/>
              </a:rPr>
              <a:t> problem:</a:t>
            </a:r>
          </a:p>
          <a:p>
            <a:pPr lvl="1"/>
            <a:r>
              <a:rPr lang="en-US" sz="1800" dirty="0" smtClean="0">
                <a:cs typeface="Times New Roman" pitchFamily="18" charset="0"/>
              </a:rPr>
              <a:t>Construct a model of PA with arithmetic operations but non-arithmetic truth set</a:t>
            </a:r>
          </a:p>
          <a:p>
            <a:pPr lvl="2"/>
            <a:r>
              <a:rPr lang="en-US" sz="1800" dirty="0" smtClean="0">
                <a:cs typeface="Times New Roman" pitchFamily="18" charset="0"/>
              </a:rPr>
              <a:t>Dazzling – </a:t>
            </a:r>
            <a:r>
              <a:rPr lang="en-US" sz="1800" dirty="0" err="1" smtClean="0">
                <a:cs typeface="Times New Roman" pitchFamily="18" charset="0"/>
              </a:rPr>
              <a:t>Chaim</a:t>
            </a:r>
            <a:r>
              <a:rPr lang="en-US" sz="1800" dirty="0" smtClean="0">
                <a:cs typeface="Times New Roman" pitchFamily="18" charset="0"/>
              </a:rPr>
              <a:t> and I were trying to decipher it in Paris, I remember</a:t>
            </a:r>
          </a:p>
          <a:p>
            <a:pPr lvl="2"/>
            <a:r>
              <a:rPr lang="en-US" sz="1800" dirty="0" smtClean="0">
                <a:cs typeface="Times New Roman" pitchFamily="18" charset="0"/>
              </a:rPr>
              <a:t>Dave Marker -  first person to really get it</a:t>
            </a:r>
          </a:p>
          <a:p>
            <a:r>
              <a:rPr lang="en-US" sz="2400" dirty="0" err="1" smtClean="0">
                <a:cs typeface="Times New Roman" pitchFamily="18" charset="0"/>
              </a:rPr>
              <a:t>Clote</a:t>
            </a:r>
            <a:r>
              <a:rPr lang="en-US" sz="2400" dirty="0" smtClean="0">
                <a:cs typeface="Times New Roman" pitchFamily="18" charset="0"/>
              </a:rPr>
              <a:t>-McAloon </a:t>
            </a:r>
            <a:r>
              <a:rPr lang="en-US" sz="2400" i="1" dirty="0" smtClean="0">
                <a:cs typeface="Times New Roman" pitchFamily="18" charset="0"/>
              </a:rPr>
              <a:t>Yet Two More </a:t>
            </a:r>
            <a:r>
              <a:rPr lang="en-US" sz="2400" i="1" dirty="0" smtClean="0">
                <a:cs typeface="Times New Roman" pitchFamily="18" charset="0"/>
              </a:rPr>
              <a:t>…</a:t>
            </a:r>
          </a:p>
          <a:p>
            <a:pPr lvl="1"/>
            <a:r>
              <a:rPr lang="en-US" sz="1800" dirty="0" smtClean="0">
                <a:cs typeface="Times New Roman" pitchFamily="18" charset="0"/>
              </a:rPr>
              <a:t>Based on </a:t>
            </a:r>
            <a:r>
              <a:rPr lang="en-US" sz="1800" dirty="0" smtClean="0">
                <a:cs typeface="Times New Roman" pitchFamily="18" charset="0"/>
              </a:rPr>
              <a:t>anti-basis theorems </a:t>
            </a:r>
            <a:r>
              <a:rPr lang="en-US" sz="1800" dirty="0" smtClean="0">
                <a:cs typeface="Times New Roman" pitchFamily="18" charset="0"/>
              </a:rPr>
              <a:t> in </a:t>
            </a:r>
            <a:r>
              <a:rPr lang="en-US" sz="1800" dirty="0" err="1" smtClean="0">
                <a:cs typeface="Times New Roman" pitchFamily="18" charset="0"/>
              </a:rPr>
              <a:t>Clote’s</a:t>
            </a:r>
            <a:r>
              <a:rPr lang="en-US" sz="1800" dirty="0" smtClean="0">
                <a:cs typeface="Times New Roman" pitchFamily="18" charset="0"/>
              </a:rPr>
              <a:t> paper in </a:t>
            </a:r>
            <a:r>
              <a:rPr lang="en-US" sz="1800" dirty="0" smtClean="0">
                <a:cs typeface="Times New Roman" pitchFamily="18" charset="0"/>
              </a:rPr>
              <a:t>ATP </a:t>
            </a:r>
            <a:endParaRPr lang="en-US" sz="1800" dirty="0" smtClean="0">
              <a:cs typeface="Times New Roman" pitchFamily="18" charset="0"/>
            </a:endParaRPr>
          </a:p>
          <a:p>
            <a:pPr lvl="1"/>
            <a:r>
              <a:rPr lang="en-US" sz="1800" dirty="0" smtClean="0">
                <a:cs typeface="Times New Roman" pitchFamily="18" charset="0"/>
              </a:rPr>
              <a:t>analogous </a:t>
            </a:r>
            <a:r>
              <a:rPr lang="en-US" sz="1800" dirty="0" smtClean="0">
                <a:cs typeface="Times New Roman" pitchFamily="18" charset="0"/>
              </a:rPr>
              <a:t>to </a:t>
            </a:r>
            <a:r>
              <a:rPr lang="en-US" sz="1800" dirty="0" err="1" smtClean="0">
                <a:cs typeface="Times New Roman" pitchFamily="18" charset="0"/>
              </a:rPr>
              <a:t>Jockusch</a:t>
            </a:r>
            <a:r>
              <a:rPr lang="en-US" sz="1800" dirty="0" smtClean="0">
                <a:cs typeface="Times New Roman" pitchFamily="18" charset="0"/>
              </a:rPr>
              <a:t>/Ramsey’s </a:t>
            </a:r>
            <a:r>
              <a:rPr lang="en-US" sz="1800" dirty="0" smtClean="0">
                <a:cs typeface="Times New Roman" pitchFamily="18" charset="0"/>
              </a:rPr>
              <a:t>Theorem/Paris-Harrington</a:t>
            </a:r>
          </a:p>
          <a:p>
            <a:pPr lvl="2">
              <a:buNone/>
            </a:pPr>
            <a:endParaRPr lang="en-US" sz="1600" dirty="0" smtClean="0">
              <a:cs typeface="Times New Roman" pitchFamily="18" charset="0"/>
            </a:endParaRPr>
          </a:p>
          <a:p>
            <a:pPr lvl="2">
              <a:buNone/>
            </a:pPr>
            <a:endParaRPr lang="en-US" sz="1600" dirty="0" smtClean="0">
              <a:cs typeface="Times New Roman" pitchFamily="18" charset="0"/>
            </a:endParaRPr>
          </a:p>
          <a:p>
            <a:pPr lvl="1">
              <a:buNone/>
            </a:pPr>
            <a:r>
              <a:rPr lang="en-US" sz="1600" dirty="0" smtClean="0">
                <a:cs typeface="Times New Roman" pitchFamily="18" charset="0"/>
              </a:rPr>
              <a:t> </a:t>
            </a:r>
            <a:endParaRPr lang="en-US" sz="1600" dirty="0" smtClean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Spill Out to Other </a:t>
            </a:r>
            <a:r>
              <a:rPr lang="en-US" dirty="0" smtClean="0"/>
              <a:t>F</a:t>
            </a:r>
            <a:r>
              <a:rPr lang="en-US" dirty="0" smtClean="0"/>
              <a:t>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Wilkie’s</a:t>
            </a:r>
            <a:r>
              <a:rPr lang="en-US" dirty="0" smtClean="0"/>
              <a:t> proof of </a:t>
            </a:r>
            <a:r>
              <a:rPr lang="en-US" dirty="0" err="1" smtClean="0"/>
              <a:t>Gromov’s</a:t>
            </a:r>
            <a:r>
              <a:rPr lang="en-US" dirty="0" smtClean="0"/>
              <a:t> Theorem</a:t>
            </a:r>
          </a:p>
          <a:p>
            <a:pPr lvl="1"/>
            <a:r>
              <a:rPr lang="en-US" dirty="0" smtClean="0"/>
              <a:t>Groups of polynomial growth</a:t>
            </a:r>
          </a:p>
          <a:p>
            <a:pPr lvl="2"/>
            <a:r>
              <a:rPr lang="en-US" dirty="0" smtClean="0"/>
              <a:t>Finite by nil-potent</a:t>
            </a:r>
          </a:p>
          <a:p>
            <a:pPr lvl="2"/>
            <a:r>
              <a:rPr lang="en-US" dirty="0" smtClean="0"/>
              <a:t>Non-standard algebra</a:t>
            </a:r>
            <a:endParaRPr lang="en-US" dirty="0" smtClean="0"/>
          </a:p>
          <a:p>
            <a:pPr lvl="1"/>
            <a:r>
              <a:rPr lang="en-US" dirty="0" smtClean="0"/>
              <a:t>Meeting at Brooklyn College</a:t>
            </a:r>
          </a:p>
          <a:p>
            <a:pPr lvl="2"/>
            <a:r>
              <a:rPr lang="en-US" dirty="0" smtClean="0"/>
              <a:t>Kirby, Mate, </a:t>
            </a:r>
            <a:r>
              <a:rPr lang="en-US" dirty="0" err="1" smtClean="0"/>
              <a:t>Wilkie</a:t>
            </a:r>
            <a:r>
              <a:rPr lang="en-US" dirty="0" smtClean="0"/>
              <a:t>, </a:t>
            </a:r>
            <a:r>
              <a:rPr lang="en-US" dirty="0" err="1" smtClean="0"/>
              <a:t>Ryniak</a:t>
            </a:r>
            <a:r>
              <a:rPr lang="en-US" dirty="0" smtClean="0"/>
              <a:t>, … </a:t>
            </a: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r>
              <a:rPr lang="en-US" dirty="0" err="1" smtClean="0"/>
              <a:t>Presburger</a:t>
            </a:r>
            <a:r>
              <a:rPr lang="en-US" dirty="0" smtClean="0"/>
              <a:t> Arithmetic applied to Automated Reasoning (1970s already)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Spill Out, cont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4600" dirty="0" smtClean="0"/>
              <a:t>Complexity Theory</a:t>
            </a:r>
          </a:p>
          <a:p>
            <a:pPr lvl="1"/>
            <a:r>
              <a:rPr lang="en-US" sz="4000" dirty="0" smtClean="0"/>
              <a:t>KM: Finite Reachable Petri Nets (Containment problem is primitive recursive in the Ackermann function, uses large finite sets).</a:t>
            </a:r>
          </a:p>
          <a:p>
            <a:pPr lvl="1"/>
            <a:r>
              <a:rPr lang="en-US" sz="4000" dirty="0" smtClean="0"/>
              <a:t>KM and Mike </a:t>
            </a:r>
            <a:r>
              <a:rPr lang="en-US" sz="4000" dirty="0" err="1" smtClean="0"/>
              <a:t>Anshel</a:t>
            </a:r>
            <a:r>
              <a:rPr lang="en-US" sz="4000" dirty="0" smtClean="0"/>
              <a:t>: </a:t>
            </a:r>
            <a:r>
              <a:rPr lang="en-US" sz="4000" dirty="0" smtClean="0"/>
              <a:t>decision problems for HNN </a:t>
            </a:r>
            <a:r>
              <a:rPr lang="en-US" sz="4000" dirty="0" smtClean="0"/>
              <a:t>groups</a:t>
            </a:r>
          </a:p>
          <a:p>
            <a:pPr lvl="1"/>
            <a:r>
              <a:rPr lang="en-US" sz="4000" dirty="0" smtClean="0"/>
              <a:t>Jeff</a:t>
            </a:r>
            <a:r>
              <a:rPr lang="en-US" sz="4000" dirty="0" smtClean="0"/>
              <a:t> </a:t>
            </a:r>
            <a:r>
              <a:rPr lang="en-US" sz="4000" dirty="0" smtClean="0"/>
              <a:t>Paris’ </a:t>
            </a:r>
            <a:r>
              <a:rPr lang="en-US" sz="4000" dirty="0" smtClean="0"/>
              <a:t>notes</a:t>
            </a:r>
          </a:p>
          <a:p>
            <a:pPr lvl="1"/>
            <a:r>
              <a:rPr lang="en-US" sz="4000" dirty="0" err="1" smtClean="0"/>
              <a:t>Clote</a:t>
            </a:r>
            <a:r>
              <a:rPr lang="en-US" sz="4000" dirty="0" smtClean="0"/>
              <a:t> and others</a:t>
            </a:r>
          </a:p>
          <a:p>
            <a:pPr lvl="1"/>
            <a:r>
              <a:rPr lang="en-US" sz="4000" dirty="0" err="1" smtClean="0"/>
              <a:t>Ajtai’s</a:t>
            </a:r>
            <a:r>
              <a:rPr lang="en-US" sz="4000" dirty="0" smtClean="0"/>
              <a:t> </a:t>
            </a:r>
            <a:r>
              <a:rPr lang="en-US" sz="4000" dirty="0" smtClean="0"/>
              <a:t>(muscular) paper with finite </a:t>
            </a:r>
            <a:r>
              <a:rPr lang="en-US" sz="4000" dirty="0" err="1" smtClean="0"/>
              <a:t>Borel</a:t>
            </a:r>
            <a:r>
              <a:rPr lang="en-US" sz="4000" dirty="0" smtClean="0"/>
              <a:t> sets</a:t>
            </a:r>
          </a:p>
          <a:p>
            <a:pPr lvl="2"/>
            <a:r>
              <a:rPr lang="en-US" sz="3200" i="1" dirty="0" smtClean="0"/>
              <a:t>Sigma</a:t>
            </a:r>
            <a:r>
              <a:rPr lang="en-US" sz="3200" i="1" baseline="-25000" dirty="0" smtClean="0"/>
              <a:t>1</a:t>
            </a:r>
            <a:r>
              <a:rPr lang="en-US" sz="3200" i="1" dirty="0" smtClean="0"/>
              <a:t> </a:t>
            </a:r>
            <a:r>
              <a:rPr lang="en-US" sz="3200" i="1" baseline="30000" dirty="0" smtClean="0"/>
              <a:t>1</a:t>
            </a:r>
            <a:r>
              <a:rPr lang="en-US" sz="3200" i="1" dirty="0" smtClean="0"/>
              <a:t> Formulae on Finite Structures</a:t>
            </a:r>
          </a:p>
          <a:p>
            <a:pPr lvl="2"/>
            <a:r>
              <a:rPr lang="en-US" sz="3200" dirty="0" smtClean="0"/>
              <a:t>Isomorphic integers of different parities in different models</a:t>
            </a:r>
          </a:p>
          <a:p>
            <a:pPr lvl="2"/>
            <a:r>
              <a:rPr lang="en-US" sz="3200" dirty="0" smtClean="0"/>
              <a:t>New proof of </a:t>
            </a:r>
            <a:r>
              <a:rPr lang="en-US" sz="3200" dirty="0" err="1" smtClean="0"/>
              <a:t>Furst-Sipser-SaxeTheorem</a:t>
            </a:r>
            <a:r>
              <a:rPr lang="en-US" sz="3200" dirty="0" smtClean="0"/>
              <a:t> on parity and circuits of bounded depth:</a:t>
            </a:r>
          </a:p>
          <a:p>
            <a:pPr lvl="2">
              <a:buNone/>
            </a:pPr>
            <a:r>
              <a:rPr lang="en-US" sz="3200" dirty="0" smtClean="0"/>
              <a:t>A super-polynomial lower bound is given for the size of circuits of fixed depth computing the parity function.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Subsystems of 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dirty="0" err="1" smtClean="0"/>
              <a:t>Ehrenfeucht</a:t>
            </a:r>
            <a:r>
              <a:rPr lang="en-US" dirty="0" smtClean="0"/>
              <a:t>-Jensen (1976 FM)</a:t>
            </a:r>
          </a:p>
          <a:p>
            <a:r>
              <a:rPr lang="en-US" dirty="0" smtClean="0"/>
              <a:t>C</a:t>
            </a:r>
            <a:r>
              <a:rPr lang="fr-FR" dirty="0" smtClean="0"/>
              <a:t>e</a:t>
            </a:r>
            <a:r>
              <a:rPr lang="en-US" dirty="0" err="1" smtClean="0"/>
              <a:t>gielski</a:t>
            </a:r>
            <a:endParaRPr lang="en-US" dirty="0" smtClean="0"/>
          </a:p>
          <a:p>
            <a:pPr lvl="1"/>
            <a:r>
              <a:rPr lang="en-US" dirty="0" smtClean="0"/>
              <a:t>Multiplication paper in ATP volume ([PA] and [EJ])</a:t>
            </a:r>
            <a:endParaRPr lang="en-US" dirty="0" smtClean="0"/>
          </a:p>
          <a:p>
            <a:pPr lvl="1"/>
            <a:r>
              <a:rPr lang="en-US" dirty="0" smtClean="0"/>
              <a:t>Paper with McAloon and </a:t>
            </a:r>
            <a:r>
              <a:rPr lang="en-US" dirty="0" err="1" smtClean="0"/>
              <a:t>Wilmers</a:t>
            </a:r>
            <a:r>
              <a:rPr lang="en-US" dirty="0" smtClean="0"/>
              <a:t> on Recursive Saturation</a:t>
            </a:r>
          </a:p>
          <a:p>
            <a:pPr lvl="1"/>
            <a:r>
              <a:rPr lang="en-US" dirty="0" smtClean="0"/>
              <a:t>Kept the faith: </a:t>
            </a:r>
            <a:r>
              <a:rPr lang="en-US" dirty="0" err="1" smtClean="0"/>
              <a:t>Journées</a:t>
            </a:r>
            <a:r>
              <a:rPr lang="en-US" dirty="0" smtClean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les </a:t>
            </a:r>
            <a:r>
              <a:rPr lang="en-US" dirty="0" err="1" smtClean="0"/>
              <a:t>Arithmétiques</a:t>
            </a:r>
            <a:r>
              <a:rPr lang="en-US" dirty="0" smtClean="0"/>
              <a:t> </a:t>
            </a:r>
            <a:r>
              <a:rPr lang="en-US" dirty="0" err="1" smtClean="0"/>
              <a:t>Faibles</a:t>
            </a:r>
            <a:r>
              <a:rPr lang="en-US" dirty="0" smtClean="0"/>
              <a:t> (JAF)</a:t>
            </a:r>
            <a:endParaRPr lang="en-US" dirty="0" smtClean="0"/>
          </a:p>
          <a:p>
            <a:r>
              <a:rPr lang="en-US" dirty="0" smtClean="0"/>
              <a:t>Kaye, Paris, </a:t>
            </a:r>
            <a:r>
              <a:rPr lang="en-US" dirty="0" err="1" smtClean="0"/>
              <a:t>Dimitracopoulos</a:t>
            </a:r>
            <a:endParaRPr lang="en-US" dirty="0" smtClean="0"/>
          </a:p>
          <a:p>
            <a:pPr lvl="1"/>
            <a:r>
              <a:rPr lang="en-US" i="1" dirty="0" smtClean="0"/>
              <a:t>On parameter free induction </a:t>
            </a:r>
            <a:r>
              <a:rPr lang="en-US" i="1" dirty="0" smtClean="0"/>
              <a:t>schemas</a:t>
            </a:r>
            <a:r>
              <a:rPr lang="en-US" dirty="0" smtClean="0"/>
              <a:t>, </a:t>
            </a:r>
            <a:r>
              <a:rPr lang="en-US" dirty="0" smtClean="0"/>
              <a:t>by Kaye, R. W., Paris, J.B., and </a:t>
            </a:r>
            <a:r>
              <a:rPr lang="en-US" dirty="0" err="1" smtClean="0"/>
              <a:t>Dimitracopoulos</a:t>
            </a:r>
            <a:r>
              <a:rPr lang="en-US" dirty="0" smtClean="0"/>
              <a:t>, C. </a:t>
            </a:r>
            <a:r>
              <a:rPr lang="en-US" i="1" dirty="0" smtClean="0"/>
              <a:t>The Journal of Symbolic Logic</a:t>
            </a:r>
            <a:r>
              <a:rPr lang="en-US" dirty="0" smtClean="0"/>
              <a:t> 53 (1988) 1082--97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Dimitracopoulos</a:t>
            </a:r>
            <a:r>
              <a:rPr lang="en-US" dirty="0" smtClean="0"/>
              <a:t> </a:t>
            </a:r>
            <a:r>
              <a:rPr lang="en-US" dirty="0" smtClean="0"/>
              <a:t> too kept </a:t>
            </a:r>
            <a:r>
              <a:rPr lang="en-US" dirty="0" smtClean="0"/>
              <a:t>the faith: </a:t>
            </a:r>
            <a:r>
              <a:rPr lang="en-US" dirty="0" err="1" smtClean="0"/>
              <a:t>Journées</a:t>
            </a:r>
            <a:r>
              <a:rPr lang="en-US" dirty="0" smtClean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les </a:t>
            </a:r>
            <a:r>
              <a:rPr lang="en-US" dirty="0" err="1" smtClean="0"/>
              <a:t>Arithmétiques</a:t>
            </a:r>
            <a:r>
              <a:rPr lang="en-US" dirty="0" smtClean="0"/>
              <a:t> </a:t>
            </a:r>
            <a:r>
              <a:rPr lang="en-US" dirty="0" err="1" smtClean="0"/>
              <a:t>Faibles</a:t>
            </a:r>
            <a:r>
              <a:rPr lang="en-US" dirty="0" smtClean="0"/>
              <a:t> (JAF</a:t>
            </a:r>
            <a:r>
              <a:rPr lang="en-US" dirty="0" smtClean="0"/>
              <a:t>)</a:t>
            </a:r>
          </a:p>
          <a:p>
            <a:r>
              <a:rPr lang="en-US" dirty="0" smtClean="0"/>
              <a:t>Buss</a:t>
            </a:r>
          </a:p>
          <a:p>
            <a:pPr lvl="1"/>
            <a:r>
              <a:rPr lang="en-US" dirty="0" smtClean="0"/>
              <a:t>Bad ass proof theory</a:t>
            </a:r>
            <a:endParaRPr lang="en-US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Place in the Sun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Nice combinatorial proofs of things like the equivalence of Paris-Harrington and </a:t>
            </a:r>
            <a:r>
              <a:rPr lang="en-US" dirty="0" err="1" smtClean="0"/>
              <a:t>Kanamori</a:t>
            </a:r>
            <a:r>
              <a:rPr lang="en-US" dirty="0" smtClean="0"/>
              <a:t>-McAloon results</a:t>
            </a:r>
          </a:p>
          <a:p>
            <a:r>
              <a:rPr lang="en-US" dirty="0" smtClean="0"/>
              <a:t>Andreas </a:t>
            </a:r>
            <a:r>
              <a:rPr lang="en-US" dirty="0" err="1" smtClean="0"/>
              <a:t>Weiermann</a:t>
            </a:r>
            <a:r>
              <a:rPr lang="en-US" dirty="0" smtClean="0"/>
              <a:t> and others – elegant fine analysis of fast functions</a:t>
            </a:r>
            <a:endParaRPr lang="en-US" dirty="0" smtClean="0"/>
          </a:p>
          <a:p>
            <a:r>
              <a:rPr lang="en-US" dirty="0" smtClean="0"/>
              <a:t>Macho model theory – </a:t>
            </a:r>
            <a:r>
              <a:rPr lang="en-US" dirty="0" err="1" smtClean="0"/>
              <a:t>Kossak</a:t>
            </a:r>
            <a:r>
              <a:rPr lang="en-US" dirty="0" smtClean="0"/>
              <a:t>, </a:t>
            </a:r>
            <a:r>
              <a:rPr lang="en-US" dirty="0" err="1" smtClean="0"/>
              <a:t>Schmerl</a:t>
            </a:r>
            <a:r>
              <a:rPr lang="en-US" dirty="0" smtClean="0"/>
              <a:t>, Lascar </a:t>
            </a:r>
            <a:r>
              <a:rPr lang="en-US" dirty="0" smtClean="0"/>
              <a:t>and others</a:t>
            </a:r>
          </a:p>
          <a:p>
            <a:r>
              <a:rPr lang="en-US" dirty="0" smtClean="0"/>
              <a:t>Book by </a:t>
            </a:r>
            <a:r>
              <a:rPr lang="en-US" dirty="0" err="1" smtClean="0"/>
              <a:t>H</a:t>
            </a:r>
            <a:r>
              <a:rPr lang="en-US" dirty="0" err="1" smtClean="0"/>
              <a:t>ajek</a:t>
            </a:r>
            <a:r>
              <a:rPr lang="en-US" dirty="0" smtClean="0"/>
              <a:t> and </a:t>
            </a:r>
            <a:r>
              <a:rPr lang="en-US" dirty="0" err="1" smtClean="0"/>
              <a:t>Pudlak</a:t>
            </a:r>
            <a:endParaRPr lang="en-US" dirty="0" smtClean="0"/>
          </a:p>
          <a:p>
            <a:pPr lvl="1"/>
            <a:r>
              <a:rPr lang="en-US" i="1" dirty="0" err="1" smtClean="0"/>
              <a:t>Metamathematics</a:t>
            </a:r>
            <a:r>
              <a:rPr lang="en-US" i="1" dirty="0" smtClean="0"/>
              <a:t> of First-Order </a:t>
            </a:r>
            <a:r>
              <a:rPr lang="en-US" i="1" dirty="0" smtClean="0"/>
              <a:t>Arithmetic </a:t>
            </a:r>
            <a:r>
              <a:rPr lang="en-US" dirty="0" smtClean="0"/>
              <a:t>(1993)</a:t>
            </a:r>
            <a:endParaRPr lang="en-US" i="1" dirty="0" smtClean="0"/>
          </a:p>
          <a:p>
            <a:r>
              <a:rPr lang="en-US" dirty="0" smtClean="0"/>
              <a:t>Book by </a:t>
            </a:r>
            <a:r>
              <a:rPr lang="en-US" dirty="0" err="1" smtClean="0"/>
              <a:t>Kossak</a:t>
            </a:r>
            <a:r>
              <a:rPr lang="en-US" dirty="0" smtClean="0"/>
              <a:t> and </a:t>
            </a:r>
            <a:r>
              <a:rPr lang="en-US" dirty="0" err="1" smtClean="0"/>
              <a:t>Schmerl</a:t>
            </a:r>
            <a:endParaRPr lang="en-US" dirty="0" smtClean="0"/>
          </a:p>
          <a:p>
            <a:pPr lvl="1"/>
            <a:r>
              <a:rPr lang="en-US" i="1" dirty="0" smtClean="0"/>
              <a:t>The Structure of Models of </a:t>
            </a:r>
            <a:r>
              <a:rPr lang="en-US" i="1" dirty="0" err="1" smtClean="0"/>
              <a:t>Peano</a:t>
            </a:r>
            <a:r>
              <a:rPr lang="en-US" i="1" dirty="0" smtClean="0"/>
              <a:t> </a:t>
            </a:r>
            <a:r>
              <a:rPr lang="en-US" i="1" dirty="0" smtClean="0"/>
              <a:t>Arithmetic </a:t>
            </a:r>
            <a:r>
              <a:rPr lang="en-US" dirty="0" smtClean="0"/>
              <a:t>(2006)</a:t>
            </a:r>
          </a:p>
          <a:p>
            <a:r>
              <a:rPr lang="en-US" dirty="0" smtClean="0"/>
              <a:t>Book by Richard Kaye</a:t>
            </a:r>
          </a:p>
          <a:p>
            <a:pPr lvl="1"/>
            <a:r>
              <a:rPr lang="en-US" i="1" dirty="0" smtClean="0"/>
              <a:t>Models of </a:t>
            </a:r>
            <a:r>
              <a:rPr lang="en-US" i="1" dirty="0" err="1" smtClean="0"/>
              <a:t>Peano</a:t>
            </a:r>
            <a:r>
              <a:rPr lang="en-US" i="1" dirty="0" smtClean="0"/>
              <a:t> arithmetic </a:t>
            </a:r>
            <a:r>
              <a:rPr lang="en-US" dirty="0" smtClean="0"/>
              <a:t>(1991)</a:t>
            </a:r>
          </a:p>
          <a:p>
            <a:r>
              <a:rPr lang="en-US" dirty="0" err="1" smtClean="0"/>
              <a:t>Kotlarski’s</a:t>
            </a:r>
            <a:r>
              <a:rPr lang="en-US" dirty="0" smtClean="0"/>
              <a:t> posthumous work</a:t>
            </a:r>
          </a:p>
          <a:p>
            <a:pPr lvl="1"/>
            <a:r>
              <a:rPr lang="en-US" i="1" dirty="0" smtClean="0"/>
              <a:t>A model-theoretic approach to proof </a:t>
            </a:r>
            <a:r>
              <a:rPr lang="en-US" i="1" dirty="0" smtClean="0"/>
              <a:t>theory </a:t>
            </a:r>
            <a:r>
              <a:rPr lang="en-US" dirty="0" smtClean="0"/>
              <a:t>(2019)</a:t>
            </a:r>
            <a:endParaRPr lang="en-US" dirty="0" smtClean="0"/>
          </a:p>
          <a:p>
            <a:r>
              <a:rPr lang="en-US" dirty="0" smtClean="0"/>
              <a:t>The CUNY </a:t>
            </a:r>
            <a:r>
              <a:rPr lang="en-US" dirty="0" err="1" smtClean="0"/>
              <a:t>MoPA</a:t>
            </a:r>
            <a:r>
              <a:rPr lang="en-US" dirty="0" smtClean="0"/>
              <a:t> </a:t>
            </a:r>
            <a:r>
              <a:rPr lang="en-US" dirty="0" err="1" smtClean="0"/>
              <a:t>zoominar</a:t>
            </a:r>
            <a:endParaRPr lang="en-US" dirty="0" smtClean="0"/>
          </a:p>
          <a:p>
            <a:r>
              <a:rPr lang="en-US" dirty="0" err="1" smtClean="0"/>
              <a:t>Journées</a:t>
            </a:r>
            <a:r>
              <a:rPr lang="en-US" dirty="0" smtClean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les</a:t>
            </a:r>
            <a:r>
              <a:rPr lang="en-US" dirty="0" smtClean="0"/>
              <a:t> </a:t>
            </a:r>
            <a:r>
              <a:rPr lang="en-US" dirty="0" err="1" smtClean="0"/>
              <a:t>l’Arithmétiques</a:t>
            </a:r>
            <a:r>
              <a:rPr lang="en-US" dirty="0" smtClean="0"/>
              <a:t> </a:t>
            </a:r>
            <a:r>
              <a:rPr lang="en-US" dirty="0" err="1" smtClean="0"/>
              <a:t>Faibles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Patrick C</a:t>
            </a:r>
            <a:r>
              <a:rPr lang="fr-FR" dirty="0" smtClean="0"/>
              <a:t>é</a:t>
            </a:r>
            <a:r>
              <a:rPr lang="en-US" dirty="0" err="1" smtClean="0"/>
              <a:t>gielski’s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Email </a:t>
            </a:r>
            <a:r>
              <a:rPr lang="en-US" dirty="0" smtClean="0"/>
              <a:t>to 161 people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err="1" smtClean="0"/>
              <a:t>Subject</a:t>
            </a:r>
            <a:r>
              <a:rPr lang="fr-FR" dirty="0" smtClean="0"/>
              <a:t>: Official </a:t>
            </a:r>
            <a:r>
              <a:rPr lang="fr-FR" dirty="0" err="1" smtClean="0"/>
              <a:t>cancellation</a:t>
            </a:r>
            <a:r>
              <a:rPr lang="fr-FR" dirty="0" smtClean="0"/>
              <a:t> of JAF (Journées sur les Arithmétiques Faibles) 2022 in Moscow (</a:t>
            </a:r>
            <a:r>
              <a:rPr lang="fr-FR" dirty="0" err="1" smtClean="0"/>
              <a:t>June</a:t>
            </a:r>
            <a:r>
              <a:rPr lang="fr-FR" dirty="0" smtClean="0"/>
              <a:t>,13-17</a:t>
            </a:r>
            <a:r>
              <a:rPr lang="fr-FR" dirty="0" smtClean="0"/>
              <a:t>)</a:t>
            </a:r>
          </a:p>
          <a:p>
            <a:endParaRPr lang="fr-FR" dirty="0" smtClean="0"/>
          </a:p>
          <a:p>
            <a:r>
              <a:rPr lang="en-US" dirty="0" smtClean="0"/>
              <a:t>Dear </a:t>
            </a:r>
            <a:r>
              <a:rPr lang="en-US" dirty="0" smtClean="0"/>
              <a:t>all</a:t>
            </a:r>
            <a:r>
              <a:rPr lang="en-US" dirty="0" smtClean="0"/>
              <a:t>,</a:t>
            </a:r>
            <a:r>
              <a:rPr lang="en-US" dirty="0" smtClean="0"/>
              <a:t> </a:t>
            </a:r>
          </a:p>
          <a:p>
            <a:r>
              <a:rPr lang="en-US" i="1" dirty="0" smtClean="0"/>
              <a:t>We wish to inform you that JAF 41 was officially cancelled by the Steering Committee following the United Nations' overwhelming resolution concerning the Russian invasion of Ukraine.</a:t>
            </a:r>
            <a:endParaRPr lang="en-US" dirty="0" smtClean="0"/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Of course we have to recognize the hard work of our Russian colleagues  to organize an issue which looked promising.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Best regards,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Patrick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Athens Poster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https://conferences.uoa.gr/event/30/images/117-JAF40_Poster.png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FMS independent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 smtClean="0"/>
              <a:t>Let X be a finite set of positive integers. A </a:t>
            </a:r>
            <a:r>
              <a:rPr lang="en-US" i="1" dirty="0" smtClean="0"/>
              <a:t>coloring</a:t>
            </a:r>
            <a:r>
              <a:rPr lang="en-US" dirty="0" smtClean="0"/>
              <a:t> of X is given by a partition P(X) = C</a:t>
            </a:r>
            <a:r>
              <a:rPr lang="en-US" baseline="-25000" dirty="0" smtClean="0"/>
              <a:t>1</a:t>
            </a:r>
            <a:r>
              <a:rPr lang="en-US" dirty="0" smtClean="0"/>
              <a:t> U C</a:t>
            </a:r>
            <a:r>
              <a:rPr lang="en-US" baseline="-25000" dirty="0" smtClean="0"/>
              <a:t>2</a:t>
            </a:r>
            <a:r>
              <a:rPr lang="en-US" dirty="0" smtClean="0"/>
              <a:t> where C</a:t>
            </a:r>
            <a:r>
              <a:rPr lang="en-US" baseline="-25000" dirty="0" smtClean="0"/>
              <a:t>1</a:t>
            </a:r>
            <a:r>
              <a:rPr lang="en-US" dirty="0" smtClean="0"/>
              <a:t>and C</a:t>
            </a:r>
            <a:r>
              <a:rPr lang="en-US" baseline="-25000" dirty="0" smtClean="0"/>
              <a:t>2</a:t>
            </a:r>
            <a:r>
              <a:rPr lang="en-US" dirty="0" smtClean="0"/>
              <a:t> are closed under initial segment. A subset Y of X is </a:t>
            </a:r>
            <a:r>
              <a:rPr lang="en-US" i="1" dirty="0" smtClean="0"/>
              <a:t>homogeneous</a:t>
            </a:r>
            <a:r>
              <a:rPr lang="en-US" dirty="0" smtClean="0"/>
              <a:t> if either P(Y) &lt;= C1 or P(Y) &lt;= C2. </a:t>
            </a:r>
          </a:p>
          <a:p>
            <a:pPr lvl="1"/>
            <a:r>
              <a:rPr lang="en-US" dirty="0" smtClean="0"/>
              <a:t>The finite set X is said to be </a:t>
            </a:r>
            <a:r>
              <a:rPr lang="en-US" i="1" dirty="0" smtClean="0"/>
              <a:t>0-dense</a:t>
            </a:r>
            <a:r>
              <a:rPr lang="en-US" dirty="0" smtClean="0"/>
              <a:t> if card(X) &gt;= 2 and card(X) &gt;= min X; X is </a:t>
            </a:r>
            <a:r>
              <a:rPr lang="en-US" i="1" dirty="0" smtClean="0"/>
              <a:t>n+1 dense </a:t>
            </a:r>
            <a:r>
              <a:rPr lang="en-US" dirty="0" smtClean="0"/>
              <a:t>if every coloring of X has an n-dense homogeneous subset.</a:t>
            </a:r>
          </a:p>
          <a:p>
            <a:pPr lvl="1"/>
            <a:r>
              <a:rPr lang="en-US" dirty="0" smtClean="0"/>
              <a:t>Theorem: For all n, there exist an n-dense finite set.</a:t>
            </a: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Kanamori</a:t>
            </a:r>
            <a:r>
              <a:rPr lang="en-US" dirty="0" smtClean="0"/>
              <a:t>-McAloon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all </a:t>
            </a:r>
            <a:r>
              <a:rPr lang="en-US" dirty="0" err="1" smtClean="0"/>
              <a:t>n,k</a:t>
            </a:r>
            <a:r>
              <a:rPr lang="en-US" dirty="0" smtClean="0"/>
              <a:t> in N there exists a m such that for any  regressive function f on the k element subsets of {1,…,m} there is a subset H with at least n elements such that for any k element subset S of H the value of f(S) only depends on min S.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Ressayre</a:t>
            </a:r>
            <a:r>
              <a:rPr lang="en-US" dirty="0" smtClean="0"/>
              <a:t>-McAloon paper characterizing inaccessible cardinals with a Ramsey theorem and “large” sets (in that LNM volume)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Gödel’s Theorems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Completeness Theorem (1930)</a:t>
            </a:r>
          </a:p>
          <a:p>
            <a:pPr lvl="1"/>
            <a:r>
              <a:rPr lang="en-US" dirty="0" smtClean="0"/>
              <a:t>Yields existence of non-standard models of PA but first-order PA was likely not yet formalized</a:t>
            </a:r>
            <a:endParaRPr lang="en-US" dirty="0" smtClean="0"/>
          </a:p>
          <a:p>
            <a:r>
              <a:rPr lang="en-US" dirty="0" smtClean="0"/>
              <a:t>Incompleteness Theorems (1931)</a:t>
            </a:r>
          </a:p>
          <a:p>
            <a:pPr lvl="1"/>
            <a:r>
              <a:rPr lang="en-US" dirty="0" smtClean="0"/>
              <a:t>Hilbert’s Program: Von Neumann and others had proved consistency of fragments of arithmetic</a:t>
            </a:r>
            <a:endParaRPr lang="en-US" dirty="0" smtClean="0"/>
          </a:p>
          <a:p>
            <a:pPr lvl="1"/>
            <a:r>
              <a:rPr lang="en-US" dirty="0" smtClean="0"/>
              <a:t>The arithmetic of “PM and related systems”</a:t>
            </a:r>
          </a:p>
          <a:p>
            <a:pPr lvl="2"/>
            <a:r>
              <a:rPr lang="en-US" dirty="0" smtClean="0"/>
              <a:t>Not PA – so can assume certain facts about number theory (e.g. Chinese Remainder Theorem?)</a:t>
            </a:r>
          </a:p>
          <a:p>
            <a:pPr lvl="1"/>
            <a:r>
              <a:rPr lang="en-US" dirty="0" smtClean="0"/>
              <a:t>First formulation was in terms of some finite combinatorial notions</a:t>
            </a:r>
          </a:p>
          <a:p>
            <a:pPr lvl="2"/>
            <a:r>
              <a:rPr lang="en-US" dirty="0" smtClean="0"/>
              <a:t>Who knows about this ? Dawson’s book ? Is alluded to by </a:t>
            </a:r>
            <a:r>
              <a:rPr lang="en-US" dirty="0" err="1" smtClean="0"/>
              <a:t>Kripke</a:t>
            </a:r>
            <a:r>
              <a:rPr lang="en-US" dirty="0" smtClean="0"/>
              <a:t> and others</a:t>
            </a:r>
            <a:endParaRPr lang="en-US" dirty="0" smtClean="0"/>
          </a:p>
          <a:p>
            <a:pPr lvl="2"/>
            <a:r>
              <a:rPr lang="en-US" dirty="0" err="1" smtClean="0"/>
              <a:t>Arithmetization</a:t>
            </a:r>
            <a:r>
              <a:rPr lang="en-US" dirty="0" smtClean="0"/>
              <a:t>, as we know it, suggested by Von Neumann</a:t>
            </a:r>
            <a:endParaRPr lang="en-US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err="1" smtClean="0"/>
              <a:t>Skolem’s</a:t>
            </a:r>
            <a:r>
              <a:rPr lang="en-US" dirty="0" smtClean="0"/>
              <a:t> construction of non-standard models (1934)</a:t>
            </a:r>
          </a:p>
          <a:p>
            <a:pPr marL="742950" lvl="2" indent="-342900"/>
            <a:r>
              <a:rPr lang="en-US" dirty="0" smtClean="0"/>
              <a:t>Here is (as far as I can tell) first formulation of first order PA</a:t>
            </a:r>
          </a:p>
          <a:p>
            <a:pPr marL="742950" lvl="2" indent="-342900"/>
            <a:r>
              <a:rPr lang="en-US" dirty="0" smtClean="0"/>
              <a:t>Like an ultra-power construction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dirty="0" smtClean="0"/>
              <a:t>1930’s – the Golden Age</a:t>
            </a:r>
          </a:p>
          <a:p>
            <a:pPr lvl="1"/>
            <a:r>
              <a:rPr lang="en-US" dirty="0" err="1" smtClean="0"/>
              <a:t>Herbrand</a:t>
            </a:r>
            <a:r>
              <a:rPr lang="en-US" dirty="0" smtClean="0"/>
              <a:t>-Gödel </a:t>
            </a:r>
            <a:r>
              <a:rPr lang="en-US" dirty="0" smtClean="0"/>
              <a:t>Recursive Functions, </a:t>
            </a:r>
            <a:r>
              <a:rPr lang="el-GR" dirty="0" smtClean="0"/>
              <a:t>λ</a:t>
            </a:r>
            <a:r>
              <a:rPr lang="en-US" dirty="0" smtClean="0"/>
              <a:t>-calculus, </a:t>
            </a:r>
            <a:r>
              <a:rPr lang="en-US" dirty="0" err="1" smtClean="0"/>
              <a:t>Kleene’s</a:t>
            </a:r>
            <a:r>
              <a:rPr lang="en-US" dirty="0" smtClean="0"/>
              <a:t> T-Predicate, ..., Turing Machines</a:t>
            </a:r>
          </a:p>
          <a:p>
            <a:pPr lvl="1"/>
            <a:r>
              <a:rPr lang="en-US" dirty="0" smtClean="0"/>
              <a:t>Church’s Thesis (now the Church Turing Thesis – fair enough because Gödel only began to believe the Thesis after seeing Turing’s work).</a:t>
            </a:r>
            <a:endParaRPr lang="en-US" dirty="0" smtClean="0"/>
          </a:p>
          <a:p>
            <a:pPr lvl="1"/>
            <a:r>
              <a:rPr lang="en-US" dirty="0" err="1" smtClean="0"/>
              <a:t>Kleene</a:t>
            </a:r>
            <a:r>
              <a:rPr lang="en-US" dirty="0" smtClean="0"/>
              <a:t>: “The Germans had this Proof </a:t>
            </a:r>
            <a:r>
              <a:rPr lang="en-US" dirty="0" smtClean="0"/>
              <a:t>T</a:t>
            </a:r>
            <a:r>
              <a:rPr lang="en-US" dirty="0" smtClean="0"/>
              <a:t>heory and we were trying to catch up.”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Gentzen’s</a:t>
            </a:r>
            <a:r>
              <a:rPr lang="en-US" dirty="0" smtClean="0"/>
              <a:t> work (1930s, early 1940s)</a:t>
            </a:r>
            <a:endParaRPr lang="en-US" dirty="0" smtClean="0"/>
          </a:p>
          <a:p>
            <a:pPr lvl="1"/>
            <a:r>
              <a:rPr lang="en-US" dirty="0" smtClean="0"/>
              <a:t>Brilliant, original</a:t>
            </a:r>
          </a:p>
          <a:p>
            <a:pPr lvl="2"/>
            <a:r>
              <a:rPr lang="en-US" dirty="0" smtClean="0"/>
              <a:t>Faithful to Hilbert’s program</a:t>
            </a:r>
          </a:p>
          <a:p>
            <a:pPr lvl="2"/>
            <a:r>
              <a:rPr lang="en-US" dirty="0" err="1" smtClean="0"/>
              <a:t>G</a:t>
            </a:r>
            <a:r>
              <a:rPr lang="en-US" dirty="0" err="1" smtClean="0"/>
              <a:t>ö</a:t>
            </a:r>
            <a:r>
              <a:rPr lang="en-US" dirty="0" err="1" smtClean="0"/>
              <a:t>ttingen</a:t>
            </a:r>
            <a:r>
              <a:rPr lang="en-US" dirty="0" smtClean="0"/>
              <a:t> – graduate student of </a:t>
            </a:r>
            <a:r>
              <a:rPr lang="en-US" dirty="0" err="1" smtClean="0"/>
              <a:t>Bernays</a:t>
            </a:r>
            <a:r>
              <a:rPr lang="en-US" dirty="0" smtClean="0"/>
              <a:t>, also worked with Hilbert and </a:t>
            </a:r>
            <a:r>
              <a:rPr lang="en-US" dirty="0" err="1" smtClean="0"/>
              <a:t>Weyl</a:t>
            </a:r>
            <a:endParaRPr lang="en-US" dirty="0" smtClean="0"/>
          </a:p>
          <a:p>
            <a:pPr lvl="1"/>
            <a:r>
              <a:rPr lang="en-US" dirty="0" smtClean="0"/>
              <a:t>Poorly understood “in my day”</a:t>
            </a:r>
          </a:p>
          <a:p>
            <a:pPr lvl="2"/>
            <a:r>
              <a:rPr lang="en-US" dirty="0" smtClean="0"/>
              <a:t>A consistency proof for PA – Quixotic</a:t>
            </a:r>
          </a:p>
          <a:p>
            <a:pPr lvl="2"/>
            <a:r>
              <a:rPr lang="en-US" dirty="0" smtClean="0"/>
              <a:t>Assigned </a:t>
            </a:r>
            <a:r>
              <a:rPr lang="el-GR" dirty="0" smtClean="0"/>
              <a:t>ε</a:t>
            </a:r>
            <a:r>
              <a:rPr lang="en-US" baseline="-25000" dirty="0" smtClean="0"/>
              <a:t>0</a:t>
            </a:r>
            <a:r>
              <a:rPr lang="en-US" dirty="0" smtClean="0"/>
              <a:t> to PA – cool but vague</a:t>
            </a:r>
          </a:p>
          <a:p>
            <a:pPr lvl="2"/>
            <a:r>
              <a:rPr lang="en-US" dirty="0" smtClean="0"/>
              <a:t>His work and </a:t>
            </a:r>
            <a:r>
              <a:rPr lang="en-US" dirty="0" err="1" smtClean="0"/>
              <a:t>Schütte’s</a:t>
            </a:r>
            <a:r>
              <a:rPr lang="en-US" dirty="0" smtClean="0"/>
              <a:t>, </a:t>
            </a:r>
            <a:r>
              <a:rPr lang="en-US" dirty="0" smtClean="0"/>
              <a:t>all in German </a:t>
            </a:r>
          </a:p>
          <a:p>
            <a:pPr lvl="2"/>
            <a:r>
              <a:rPr lang="en-US" dirty="0" err="1" smtClean="0"/>
              <a:t>Tait</a:t>
            </a:r>
            <a:r>
              <a:rPr lang="en-US" dirty="0" smtClean="0"/>
              <a:t>, </a:t>
            </a:r>
            <a:r>
              <a:rPr lang="en-US" dirty="0" err="1" smtClean="0"/>
              <a:t>Spector</a:t>
            </a:r>
            <a:r>
              <a:rPr lang="en-US" dirty="0" smtClean="0"/>
              <a:t>, Curry, Howard, </a:t>
            </a:r>
            <a:r>
              <a:rPr lang="en-US" i="1" dirty="0" smtClean="0"/>
              <a:t>et al</a:t>
            </a:r>
            <a:r>
              <a:rPr lang="en-US" dirty="0" smtClean="0"/>
              <a:t>.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Après-Guerre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500" dirty="0" smtClean="0"/>
              <a:t>Leon </a:t>
            </a:r>
            <a:r>
              <a:rPr lang="en-US" sz="3500" dirty="0" err="1" smtClean="0"/>
              <a:t>Henkin</a:t>
            </a:r>
            <a:endParaRPr lang="en-US" sz="3500" dirty="0" smtClean="0"/>
          </a:p>
          <a:p>
            <a:pPr lvl="1"/>
            <a:r>
              <a:rPr lang="en-US" dirty="0" smtClean="0"/>
              <a:t>Elegant proof of the Completeness Theorem</a:t>
            </a:r>
          </a:p>
          <a:p>
            <a:pPr lvl="1"/>
            <a:r>
              <a:rPr lang="en-US" dirty="0" err="1" smtClean="0"/>
              <a:t>Henkin’s</a:t>
            </a:r>
            <a:r>
              <a:rPr lang="en-US" dirty="0" smtClean="0"/>
              <a:t> Problem, </a:t>
            </a:r>
            <a:r>
              <a:rPr lang="en-US" dirty="0" err="1" smtClean="0"/>
              <a:t>Löb’s</a:t>
            </a:r>
            <a:r>
              <a:rPr lang="en-US" dirty="0" smtClean="0"/>
              <a:t> Theorem</a:t>
            </a:r>
          </a:p>
          <a:p>
            <a:pPr lvl="1"/>
            <a:r>
              <a:rPr lang="en-US" dirty="0" smtClean="0"/>
              <a:t>Arithmetic Completeness Theorem</a:t>
            </a:r>
          </a:p>
          <a:p>
            <a:pPr lvl="1"/>
            <a:r>
              <a:rPr lang="en-US" dirty="0" smtClean="0"/>
              <a:t>Order type of &lt; in countable non-standard models</a:t>
            </a:r>
          </a:p>
          <a:p>
            <a:pPr lvl="2"/>
            <a:r>
              <a:rPr lang="el-GR" dirty="0" smtClean="0"/>
              <a:t>ω</a:t>
            </a:r>
            <a:r>
              <a:rPr lang="en-US" dirty="0" smtClean="0"/>
              <a:t> + (</a:t>
            </a:r>
            <a:r>
              <a:rPr lang="el-GR" dirty="0" smtClean="0"/>
              <a:t>ω </a:t>
            </a:r>
            <a:r>
              <a:rPr lang="en-US" dirty="0" smtClean="0"/>
              <a:t>* + </a:t>
            </a:r>
            <a:r>
              <a:rPr lang="el-GR" dirty="0" smtClean="0"/>
              <a:t>ω</a:t>
            </a:r>
            <a:r>
              <a:rPr lang="en-US" dirty="0" smtClean="0"/>
              <a:t>)*</a:t>
            </a:r>
            <a:r>
              <a:rPr lang="el-GR" dirty="0" smtClean="0"/>
              <a:t>η</a:t>
            </a:r>
            <a:endParaRPr lang="en-US" dirty="0" smtClean="0"/>
          </a:p>
          <a:p>
            <a:r>
              <a:rPr lang="en-US" dirty="0" err="1" smtClean="0"/>
              <a:t>Tennenbaum</a:t>
            </a:r>
            <a:r>
              <a:rPr lang="en-US" dirty="0" smtClean="0"/>
              <a:t> (1959) no non-standard model with recursive operations</a:t>
            </a:r>
          </a:p>
          <a:p>
            <a:r>
              <a:rPr lang="en-US" dirty="0" smtClean="0"/>
              <a:t>Non-finite </a:t>
            </a:r>
            <a:r>
              <a:rPr lang="en-US" dirty="0" err="1" smtClean="0"/>
              <a:t>Axiomatizability</a:t>
            </a:r>
            <a:r>
              <a:rPr lang="en-US" dirty="0" smtClean="0"/>
              <a:t> of PA</a:t>
            </a:r>
            <a:endParaRPr lang="en-US" dirty="0" smtClean="0"/>
          </a:p>
          <a:p>
            <a:pPr lvl="1"/>
            <a:r>
              <a:rPr lang="en-US" dirty="0" err="1" smtClean="0"/>
              <a:t>Ryll-Nardzewski</a:t>
            </a:r>
            <a:r>
              <a:rPr lang="en-US" dirty="0" smtClean="0"/>
              <a:t> (1952)</a:t>
            </a:r>
          </a:p>
          <a:p>
            <a:pPr lvl="2"/>
            <a:r>
              <a:rPr lang="en-US" dirty="0" smtClean="0"/>
              <a:t>Proof uses non-standard models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err="1" smtClean="0"/>
              <a:t>Infinitistic</a:t>
            </a:r>
            <a:r>
              <a:rPr lang="en-US" i="1" dirty="0" smtClean="0"/>
              <a:t> </a:t>
            </a:r>
            <a:r>
              <a:rPr lang="en-US" i="1" dirty="0" smtClean="0"/>
              <a:t>Methods (</a:t>
            </a:r>
            <a:r>
              <a:rPr lang="en-US" i="1" dirty="0" smtClean="0"/>
              <a:t>1961)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Meeting in Warsaw 1959</a:t>
            </a:r>
            <a:endParaRPr lang="en-US" dirty="0" smtClean="0"/>
          </a:p>
          <a:p>
            <a:pPr lvl="2"/>
            <a:r>
              <a:rPr lang="en-US" sz="2800" dirty="0" smtClean="0"/>
              <a:t>MacDowell-</a:t>
            </a:r>
            <a:r>
              <a:rPr lang="en-US" sz="2800" dirty="0" err="1" smtClean="0"/>
              <a:t>Specker</a:t>
            </a:r>
            <a:r>
              <a:rPr lang="en-US" sz="2800" dirty="0" smtClean="0"/>
              <a:t> Theorem</a:t>
            </a:r>
            <a:r>
              <a:rPr lang="en-US" dirty="0" smtClean="0"/>
              <a:t> – a classic – a countable model of PA model has an elementary end extension</a:t>
            </a:r>
          </a:p>
          <a:p>
            <a:pPr lvl="3"/>
            <a:r>
              <a:rPr lang="en-US" dirty="0" smtClean="0"/>
              <a:t>Timeless: </a:t>
            </a:r>
            <a:r>
              <a:rPr lang="en-US" dirty="0" smtClean="0"/>
              <a:t>used </a:t>
            </a:r>
            <a:r>
              <a:rPr lang="en-US" dirty="0" smtClean="0"/>
              <a:t>by Jim </a:t>
            </a:r>
            <a:r>
              <a:rPr lang="en-US" dirty="0" err="1" smtClean="0"/>
              <a:t>Schmerl</a:t>
            </a:r>
            <a:r>
              <a:rPr lang="en-US" dirty="0" smtClean="0"/>
              <a:t> in 2006  paper on </a:t>
            </a:r>
            <a:r>
              <a:rPr lang="en-US" dirty="0" smtClean="0"/>
              <a:t>minimal end extensions </a:t>
            </a:r>
            <a:endParaRPr lang="en-US" dirty="0" smtClean="0"/>
          </a:p>
          <a:p>
            <a:pPr lvl="2"/>
            <a:r>
              <a:rPr lang="en-US" sz="2800" dirty="0" smtClean="0"/>
              <a:t>Richard Montague </a:t>
            </a:r>
            <a:r>
              <a:rPr lang="en-US" dirty="0" smtClean="0"/>
              <a:t>– reflection and finite </a:t>
            </a:r>
            <a:r>
              <a:rPr lang="en-US" dirty="0" err="1" smtClean="0"/>
              <a:t>axiomatizabillity</a:t>
            </a:r>
            <a:endParaRPr lang="en-US" dirty="0" smtClean="0"/>
          </a:p>
          <a:p>
            <a:pPr lvl="2"/>
            <a:r>
              <a:rPr lang="en-US" sz="2800" dirty="0" smtClean="0"/>
              <a:t>Andrej </a:t>
            </a:r>
            <a:r>
              <a:rPr lang="en-US" sz="2800" dirty="0" err="1" smtClean="0"/>
              <a:t>Mostowski</a:t>
            </a:r>
            <a:r>
              <a:rPr lang="en-US" sz="2800" dirty="0" smtClean="0"/>
              <a:t> </a:t>
            </a:r>
            <a:r>
              <a:rPr lang="en-US" dirty="0" smtClean="0"/>
              <a:t>– non-finite </a:t>
            </a:r>
            <a:r>
              <a:rPr lang="en-US" dirty="0" err="1" smtClean="0"/>
              <a:t>axiomatizability</a:t>
            </a:r>
            <a:r>
              <a:rPr lang="en-US" dirty="0" smtClean="0"/>
              <a:t> of theories</a:t>
            </a:r>
          </a:p>
          <a:p>
            <a:pPr lvl="2"/>
            <a:r>
              <a:rPr lang="en-US" sz="2800" dirty="0" smtClean="0"/>
              <a:t>Dana Scott </a:t>
            </a:r>
            <a:r>
              <a:rPr lang="en-US" dirty="0" smtClean="0"/>
              <a:t>– constructing models is much more difficult for PA than Geometry because of quantifier changes in axioms and </a:t>
            </a:r>
            <a:r>
              <a:rPr lang="en-US" dirty="0" err="1" smtClean="0"/>
              <a:t>undecidability</a:t>
            </a:r>
            <a:r>
              <a:rPr lang="en-US" dirty="0" smtClean="0"/>
              <a:t> – all this makes it difficult to show things are independent or whatever by building non-standard models.</a:t>
            </a:r>
            <a:endParaRPr lang="en-US" dirty="0" smtClean="0"/>
          </a:p>
          <a:p>
            <a:pPr lvl="1"/>
            <a:r>
              <a:rPr lang="en-US" dirty="0" smtClean="0"/>
              <a:t>Capitalism is too strong </a:t>
            </a:r>
            <a:r>
              <a:rPr lang="en-US" dirty="0" smtClean="0"/>
              <a:t>to be overturned in time to save the environment (</a:t>
            </a:r>
            <a:r>
              <a:rPr lang="en-US" dirty="0" err="1" smtClean="0"/>
              <a:t>Deleuze</a:t>
            </a:r>
            <a:r>
              <a:rPr lang="en-US" dirty="0" smtClean="0"/>
              <a:t>, </a:t>
            </a:r>
            <a:r>
              <a:rPr lang="en-US" dirty="0" err="1" smtClean="0"/>
              <a:t>Guattari</a:t>
            </a:r>
            <a:r>
              <a:rPr lang="en-US" dirty="0" smtClean="0"/>
              <a:t>, </a:t>
            </a:r>
            <a:r>
              <a:rPr lang="en-US" dirty="0" err="1" smtClean="0"/>
              <a:t>Lyotard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Hierarchies of Recursive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Reportedly Gödel said that a hierarchy for the Recursive Functions was an important open problem.</a:t>
            </a:r>
          </a:p>
          <a:p>
            <a:r>
              <a:rPr lang="en-US" dirty="0" smtClean="0"/>
              <a:t>Church </a:t>
            </a:r>
            <a:r>
              <a:rPr lang="en-US" dirty="0" smtClean="0"/>
              <a:t>and his students </a:t>
            </a:r>
            <a:r>
              <a:rPr lang="en-US" dirty="0" smtClean="0"/>
              <a:t>(</a:t>
            </a:r>
            <a:r>
              <a:rPr lang="en-US" i="1" dirty="0" smtClean="0"/>
              <a:t>e.g. </a:t>
            </a:r>
            <a:r>
              <a:rPr lang="en-US" dirty="0" smtClean="0"/>
              <a:t>Joel</a:t>
            </a:r>
            <a:r>
              <a:rPr lang="en-US" i="1" dirty="0" smtClean="0"/>
              <a:t> </a:t>
            </a:r>
            <a:r>
              <a:rPr lang="en-US" dirty="0" err="1" smtClean="0"/>
              <a:t>Robbin</a:t>
            </a:r>
            <a:r>
              <a:rPr lang="en-US" dirty="0" smtClean="0"/>
              <a:t>) </a:t>
            </a:r>
            <a:r>
              <a:rPr lang="en-US" dirty="0" smtClean="0"/>
              <a:t>worked on </a:t>
            </a:r>
            <a:r>
              <a:rPr lang="en-US" dirty="0" smtClean="0"/>
              <a:t>hierarchies of </a:t>
            </a:r>
            <a:r>
              <a:rPr lang="en-US" dirty="0" smtClean="0"/>
              <a:t>sub-recursive families of functions (1950s, 60s)</a:t>
            </a:r>
            <a:endParaRPr lang="en-US" dirty="0" smtClean="0"/>
          </a:p>
          <a:p>
            <a:pPr lvl="1"/>
            <a:r>
              <a:rPr lang="en-US" dirty="0" smtClean="0"/>
              <a:t> Gossip: there was someone who wrote </a:t>
            </a:r>
            <a:r>
              <a:rPr lang="en-US" dirty="0" smtClean="0"/>
              <a:t>his thesis under </a:t>
            </a:r>
            <a:r>
              <a:rPr lang="en-US" dirty="0" smtClean="0"/>
              <a:t>Church </a:t>
            </a:r>
            <a:r>
              <a:rPr lang="en-US" dirty="0" smtClean="0"/>
              <a:t>but switched fields immediately after - telling Ralph Abraham that the field was boring </a:t>
            </a:r>
            <a:endParaRPr lang="en-US" dirty="0" smtClean="0"/>
          </a:p>
          <a:p>
            <a:pPr lvl="1"/>
            <a:r>
              <a:rPr lang="en-US" dirty="0" smtClean="0"/>
              <a:t>But history will more than validate this work when </a:t>
            </a:r>
            <a:r>
              <a:rPr lang="en-US" dirty="0" err="1" smtClean="0"/>
              <a:t>MoPA</a:t>
            </a:r>
            <a:r>
              <a:rPr lang="en-US" dirty="0" smtClean="0"/>
              <a:t> starts to catch up with Proof Theory</a:t>
            </a:r>
            <a:endParaRPr lang="en-US" dirty="0" smtClean="0"/>
          </a:p>
          <a:p>
            <a:r>
              <a:rPr lang="en-US" dirty="0" smtClean="0"/>
              <a:t>The </a:t>
            </a:r>
            <a:r>
              <a:rPr lang="en-US" dirty="0" err="1" smtClean="0"/>
              <a:t>Grzegorczyk</a:t>
            </a:r>
            <a:r>
              <a:rPr lang="en-US" dirty="0" smtClean="0"/>
              <a:t> </a:t>
            </a:r>
            <a:r>
              <a:rPr lang="en-US" dirty="0" smtClean="0"/>
              <a:t>hierarchy (1953)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1960s - Stalking Hilbert’s Tenth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Rabin </a:t>
            </a:r>
          </a:p>
          <a:p>
            <a:pPr lvl="1"/>
            <a:r>
              <a:rPr lang="en-US" dirty="0" smtClean="0"/>
              <a:t>Non-standard models and the independence of the induction </a:t>
            </a:r>
            <a:r>
              <a:rPr lang="en-US" dirty="0" smtClean="0"/>
              <a:t>axiom </a:t>
            </a:r>
            <a:r>
              <a:rPr lang="en-US" dirty="0" smtClean="0"/>
              <a:t>(1961)</a:t>
            </a:r>
            <a:endParaRPr lang="en-US" dirty="0" smtClean="0"/>
          </a:p>
          <a:p>
            <a:pPr lvl="1"/>
            <a:r>
              <a:rPr lang="en-US" dirty="0" smtClean="0"/>
              <a:t>Models of Arith</a:t>
            </a:r>
            <a:r>
              <a:rPr lang="en-US" dirty="0" smtClean="0"/>
              <a:t>metic and Diophantine Equations </a:t>
            </a:r>
            <a:r>
              <a:rPr lang="en-US" dirty="0" smtClean="0"/>
              <a:t>(</a:t>
            </a:r>
            <a:r>
              <a:rPr lang="en-US" dirty="0" smtClean="0"/>
              <a:t>1962)</a:t>
            </a:r>
          </a:p>
          <a:p>
            <a:r>
              <a:rPr lang="en-US" dirty="0" smtClean="0"/>
              <a:t>Davis, </a:t>
            </a:r>
            <a:r>
              <a:rPr lang="en-US" dirty="0" smtClean="0"/>
              <a:t>Davis Putnam Robinson</a:t>
            </a:r>
          </a:p>
          <a:p>
            <a:pPr lvl="1"/>
            <a:r>
              <a:rPr lang="en-US" dirty="0" smtClean="0"/>
              <a:t>Almost there – need for equation whose solutions exhibit exponential growth</a:t>
            </a:r>
            <a:endParaRPr lang="en-US" dirty="0" smtClean="0"/>
          </a:p>
          <a:p>
            <a:r>
              <a:rPr lang="en-US" dirty="0" smtClean="0"/>
              <a:t>In 1970, </a:t>
            </a:r>
            <a:r>
              <a:rPr lang="en-US" dirty="0" err="1" smtClean="0"/>
              <a:t>Matisasevitch’s</a:t>
            </a:r>
            <a:r>
              <a:rPr lang="en-US" dirty="0" smtClean="0"/>
              <a:t> Theorem (MDRP)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66424</TotalTime>
  <Words>1941</Words>
  <Application>Microsoft Office PowerPoint</Application>
  <PresentationFormat>On-screen Show (4:3)</PresentationFormat>
  <Paragraphs>255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E Pluribus Enum</vt:lpstr>
      <vt:lpstr>Pre-History</vt:lpstr>
      <vt:lpstr>Gödel’s Theorems</vt:lpstr>
      <vt:lpstr>Recursion Theory</vt:lpstr>
      <vt:lpstr>Proof Theory</vt:lpstr>
      <vt:lpstr>Après-Guerre</vt:lpstr>
      <vt:lpstr>  Infinitistic Methods (1961)  </vt:lpstr>
      <vt:lpstr>Hierarchies of Recursive Functions</vt:lpstr>
      <vt:lpstr>1960s - Stalking Hilbert’s Tenth </vt:lpstr>
      <vt:lpstr>1970s – The Confluence I</vt:lpstr>
      <vt:lpstr>The Confluence II</vt:lpstr>
      <vt:lpstr>The Confluence III</vt:lpstr>
      <vt:lpstr>The Confluence IIII</vt:lpstr>
      <vt:lpstr>Set Theory and Manchester</vt:lpstr>
      <vt:lpstr> Paris-Harrington and All That</vt:lpstr>
      <vt:lpstr>Meanwhile Back in Paris</vt:lpstr>
      <vt:lpstr>Onward</vt:lpstr>
      <vt:lpstr>Yet Further Onward</vt:lpstr>
      <vt:lpstr>Hierarchies of Recursive Functions, revisited</vt:lpstr>
      <vt:lpstr>Recursion Theory Revisited</vt:lpstr>
      <vt:lpstr>Spill Out to Other Fields</vt:lpstr>
      <vt:lpstr>Spill Out, cont</vt:lpstr>
      <vt:lpstr>Subsystems of PA</vt:lpstr>
      <vt:lpstr>A Place in the Sun</vt:lpstr>
      <vt:lpstr> Patrick Cégielski’s Email to 161 people </vt:lpstr>
      <vt:lpstr>Athens Poster</vt:lpstr>
      <vt:lpstr>FMS independent statement</vt:lpstr>
      <vt:lpstr>Kanamori-McAloon</vt:lpstr>
      <vt:lpstr>Slide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1238</cp:revision>
  <dcterms:created xsi:type="dcterms:W3CDTF">2020-02-08T17:22:18Z</dcterms:created>
  <dcterms:modified xsi:type="dcterms:W3CDTF">2022-04-09T18:03:12Z</dcterms:modified>
</cp:coreProperties>
</file>